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8" r:id="rId8"/>
    <p:sldMasterId id="2147483762" r:id="rId9"/>
    <p:sldMasterId id="2147483769" r:id="rId10"/>
    <p:sldMasterId id="2147483772" r:id="rId11"/>
    <p:sldMasterId id="2147483776" r:id="rId12"/>
    <p:sldMasterId id="2147483783" r:id="rId13"/>
    <p:sldMasterId id="2147483786" r:id="rId14"/>
    <p:sldMasterId id="2147483789" r:id="rId15"/>
    <p:sldMasterId id="2147483792" r:id="rId16"/>
  </p:sldMasterIdLst>
  <p:notesMasterIdLst>
    <p:notesMasterId r:id="rId36"/>
  </p:notesMasterIdLst>
  <p:handoutMasterIdLst>
    <p:handoutMasterId r:id="rId37"/>
  </p:handoutMasterIdLst>
  <p:sldIdLst>
    <p:sldId id="261" r:id="rId17"/>
    <p:sldId id="313" r:id="rId18"/>
    <p:sldId id="263" r:id="rId19"/>
    <p:sldId id="341" r:id="rId20"/>
    <p:sldId id="361" r:id="rId21"/>
    <p:sldId id="362" r:id="rId22"/>
    <p:sldId id="363" r:id="rId23"/>
    <p:sldId id="365" r:id="rId24"/>
    <p:sldId id="364" r:id="rId25"/>
    <p:sldId id="360" r:id="rId26"/>
    <p:sldId id="352" r:id="rId27"/>
    <p:sldId id="354" r:id="rId28"/>
    <p:sldId id="356" r:id="rId29"/>
    <p:sldId id="350" r:id="rId30"/>
    <p:sldId id="367" r:id="rId31"/>
    <p:sldId id="368" r:id="rId32"/>
    <p:sldId id="369" r:id="rId33"/>
    <p:sldId id="371" r:id="rId34"/>
    <p:sldId id="370" r:id="rId35"/>
  </p:sldIdLst>
  <p:sldSz cx="9144000" cy="6858000" type="screen4x3"/>
  <p:notesSz cx="6797675" cy="9926638"/>
  <p:defaultTextStyle>
    <a:defPPr>
      <a:defRPr lang="en-US"/>
    </a:defPPr>
    <a:lvl1pPr marL="0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36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73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409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547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88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818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955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090" algn="l" defTabSz="9122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ry Hadaway" initials="KH" lastIdx="1" clrIdx="0"/>
  <p:cmAuthor id="1" name="Kiri Alexander" initials="KA" lastIdx="1" clrIdx="1"/>
  <p:cmAuthor id="2" name="Luke Fitzmaurice" initials="LF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038"/>
    <a:srgbClr val="4C5133"/>
    <a:srgbClr val="C44D15"/>
    <a:srgbClr val="FFB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>
      <p:cViewPr varScale="1">
        <p:scale>
          <a:sx n="49" d="100"/>
          <a:sy n="49" d="100"/>
        </p:scale>
        <p:origin x="145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10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E8E5-83EA-4AF1-A9B7-50E61047B60D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6416-C535-4E42-95B0-411A006AB63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862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5D4D-4368-478D-B9A3-03BBD24FD5AC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114D-9478-4D38-B41B-77E828959F4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461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36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73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09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547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688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818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955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090" algn="l" defTabSz="912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857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C8C7-A5DB-4EAE-A20E-887EF5178EB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239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2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509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828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190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4406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A085-982F-4908-9FB5-D1FED52E96F3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590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A085-982F-4908-9FB5-D1FED52E96F3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276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A085-982F-4908-9FB5-D1FED52E96F3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698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A085-982F-4908-9FB5-D1FED52E96F3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3896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A085-982F-4908-9FB5-D1FED52E96F3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389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0844-8735-449B-9D86-92041CEAA3FB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2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606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114D-9478-4D38-B41B-77E828959F48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279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C8C7-A5DB-4EAE-A20E-887EF5178EB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472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F4DA-913B-4740-BE71-BB5A8DECB722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8209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720C-F7D7-47B2-A8AC-558F36E6A96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4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720C-F7D7-47B2-A8AC-558F36E6A96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376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C8C7-A5DB-4EAE-A20E-887EF5178EB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69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762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C44D1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BA26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05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479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3E0F-BE7C-4569-8850-BE1EF517E097}" type="datetimeFigureOut">
              <a:rPr lang="en-NZ" smtClean="0"/>
              <a:t>6/09/2016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F6D-9EBF-4048-B94F-C51BAC26B3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242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C44D1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BA26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464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495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85A-0260-4D0C-B5EE-BD3B6CE74699}" type="datetimeFigureOut">
              <a:rPr lang="en-NZ" smtClean="0"/>
              <a:pPr/>
              <a:t>6/09/2016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F24-2202-49E3-994B-DB2872AEF99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180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2282844"/>
            <a:ext cx="7772400" cy="1470025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37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80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701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orp.ssi.govt.nz\shared\CYF\NAT\Communications\National Communications\Comms toolbox\Photos\Images 2012\Image library 2012\IR-CYFS-POMARE-120520-43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3166" r="6224" b="3166"/>
          <a:stretch/>
        </p:blipFill>
        <p:spPr bwMode="auto">
          <a:xfrm flipH="1">
            <a:off x="-1" y="-21692"/>
            <a:ext cx="9144001" cy="68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2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0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F147-7522-4EF4-A156-DD599A76BB7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DE0-5E99-499C-B1C0-9EF9125CD0E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378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orp.ssi.govt.nz\shared\CYF\NAT\Communications\National Communications\Comms toolbox\Photos\Images 2012\Image library 2012\IR-CYFS-POMARE-120520-43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3166" r="6224" b="3166"/>
          <a:stretch/>
        </p:blipFill>
        <p:spPr bwMode="auto">
          <a:xfrm flipH="1">
            <a:off x="-1" y="-21692"/>
            <a:ext cx="9144001" cy="68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9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4C513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777038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1738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7844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C44D1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BA26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85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0049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7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orp.ssi.govt.nz\shared\CYF\NAT\Communications\National Communications\Comms toolbox\Photos\Images 2012\Image library 2012\IR-CYFS-POMARE-120520-43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3166" r="6224" b="3166"/>
          <a:stretch/>
        </p:blipFill>
        <p:spPr bwMode="auto">
          <a:xfrm flipH="1">
            <a:off x="-1" y="-21692"/>
            <a:ext cx="9144001" cy="68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92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C44D1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BA26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69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2282844"/>
            <a:ext cx="7772400" cy="1470025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6566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1743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4C513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777038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4923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5528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2282844"/>
            <a:ext cx="7772400" cy="1470025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Click to edit Master title style</a:t>
            </a:r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97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4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>
            <a:lvl1pPr>
              <a:defRPr>
                <a:solidFill>
                  <a:srgbClr val="4C513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43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777038"/>
                </a:solidFill>
                <a:latin typeface="Georgia" panose="02040502050405020303" pitchFamily="18" charset="0"/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4614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6766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Ma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3551"/>
            <a:ext cx="6696744" cy="1143000"/>
          </a:xfrm>
        </p:spPr>
        <p:txBody>
          <a:bodyPr/>
          <a:lstStyle>
            <a:lvl1pPr algn="l">
              <a:defRPr b="1">
                <a:solidFill>
                  <a:srgbClr val="A54B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572728"/>
            <a:ext cx="669674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433A-2522-4D06-B0E0-D99E6336F6B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E864-97D9-4B3A-9A2E-22247B6BBEC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763687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13929" y="5813804"/>
            <a:ext cx="1547879" cy="950982"/>
            <a:chOff x="113929" y="5813804"/>
            <a:chExt cx="1547879" cy="950982"/>
          </a:xfrm>
        </p:grpSpPr>
        <p:pic>
          <p:nvPicPr>
            <p:cNvPr id="10" name="Picture 4" descr="\\corp.ssi.govt.nz\shared\W&amp;I\NAT\National Comms\Publishing Solutions\Laura Design\Design Work\Transformation\Transformation Identity\ICP identity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81"/>
            <a:stretch/>
          </p:blipFill>
          <p:spPr bwMode="auto">
            <a:xfrm>
              <a:off x="113929" y="6072188"/>
              <a:ext cx="1547879" cy="692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\\corp.ssi.govt.nz\shared\W&amp;I\NAT\National Comms\Publishing Solutions\Laura Design\Design Work\Transformation\Transformation Identity\ICP identity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8"/>
            <a:stretch/>
          </p:blipFill>
          <p:spPr bwMode="auto">
            <a:xfrm>
              <a:off x="113929" y="5813804"/>
              <a:ext cx="1547879" cy="25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9" y="260648"/>
            <a:ext cx="1354455" cy="42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15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46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8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2282844"/>
            <a:ext cx="7772400" cy="1470025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44D15"/>
                </a:solidFill>
              </a:rPr>
              <a:t>Click to edit Master title style</a:t>
            </a:r>
            <a:endParaRPr lang="en-NZ" dirty="0">
              <a:solidFill>
                <a:srgbClr val="C44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6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>
            <a:lvl1pPr>
              <a:defRPr>
                <a:solidFill>
                  <a:srgbClr val="4C513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51"/>
            <a:ext cx="6400800" cy="69492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777038"/>
                </a:solidFill>
                <a:latin typeface="Georgia" panose="02040502050405020303" pitchFamily="18" charset="0"/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14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254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85A-0260-4D0C-B5EE-BD3B6CE74699}" type="datetimeFigureOut">
              <a:rPr lang="en-NZ" smtClean="0"/>
              <a:pPr/>
              <a:t>6/09/2016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F24-2202-49E3-994B-DB2872AEF99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18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jp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99376"/>
            <a:ext cx="9144000" cy="6957392"/>
          </a:xfrm>
          <a:prstGeom prst="rect">
            <a:avLst/>
          </a:prstGeom>
          <a:solidFill>
            <a:srgbClr val="77703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045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77703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2050" name="Picture 2" descr="\\corp.ssi.govt.nz\shared\CYF\NAT\Communications\National Communications\Comms toolbox\Branded images and graphics\Graphics and illustrations\Matariki-Seedli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5111"/>
            <a:ext cx="1440160" cy="11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44D15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4099" name="Picture 3" descr="\\corp.ssi.govt.nz\shared\CYF\NAT\Communications\National Communications\Comms toolbox\Branded images and graphics\Graphics and illustrations\BP-Do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2" y="4653137"/>
            <a:ext cx="1800200" cy="15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44D15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4099" name="Picture 3" descr="\\corp.ssi.govt.nz\shared\CYF\NAT\Communications\National Communications\Comms toolbox\Branded images and graphics\Graphics and illustrations\BP-Do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2" y="4653137"/>
            <a:ext cx="1800200" cy="15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8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77703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2050" name="Picture 2" descr="\\corp.ssi.govt.nz\shared\CYF\NAT\Communications\National Communications\Comms toolbox\Branded images and graphics\Graphics and illustrations\Matariki-Seedli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5111"/>
            <a:ext cx="1440160" cy="11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4D1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316" tIns="45657" rIns="91316" bIns="456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16" tIns="45657" rIns="91316" bIns="45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16" tIns="45657" rIns="91316" bIns="456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8"/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913168"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16" tIns="45657" rIns="91316" bIns="456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8"/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16" tIns="45657" rIns="91316" bIns="456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8"/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913168"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57" rIns="91316" bIns="45657" rtlCol="0" anchor="ctr"/>
          <a:lstStyle/>
          <a:p>
            <a:pPr algn="ctr" defTabSz="913168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77703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57" rIns="91316" bIns="45657" rtlCol="0" anchor="ctr"/>
          <a:lstStyle/>
          <a:p>
            <a:pPr algn="ctr" defTabSz="913168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2050" name="Picture 2" descr="\\corp.ssi.govt.nz\shared\CYF\NAT\Communications\National Communications\Comms toolbox\Branded images and graphics\Graphics and illustrations\Matariki-Seedlin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5111"/>
            <a:ext cx="1440160" cy="11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1" r:id="rId3"/>
  </p:sldLayoutIdLst>
  <p:txStyles>
    <p:titleStyle>
      <a:lvl1pPr algn="ctr" defTabSz="9131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defTabSz="9131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0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3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29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2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92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1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65" indent="-228292" algn="l" defTabSz="9131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8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2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0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3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7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1" algn="l" defTabSz="913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513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72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56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77703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pic>
        <p:nvPicPr>
          <p:cNvPr id="2050" name="Picture 2" descr="\\corp.ssi.govt.nz\shared\CYF\NAT\Communications\National Communications\Comms toolbox\Branded images and graphics\Graphics and illustrations\Matariki-Seedlin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5111"/>
            <a:ext cx="1440160" cy="11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97" r:id="rId3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44D15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pic>
        <p:nvPicPr>
          <p:cNvPr id="13" name="Picture 12" descr="3-Illustration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60016"/>
            <a:ext cx="2021594" cy="131503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149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800" r:id="rId3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56792"/>
            <a:ext cx="9144001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44D15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pic>
        <p:nvPicPr>
          <p:cNvPr id="4099" name="Picture 3" descr="\\corp.ssi.govt.nz\shared\CYF\NAT\Communications\National Communications\Comms toolbox\Branded images and graphics\Graphics and illustrations\BP-Do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2" y="4653137"/>
            <a:ext cx="1800200" cy="15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99" r:id="rId3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4D1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28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/>
              <a:t>6/09/2016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6" r:id="rId3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vert="horz" lIns="91227" tIns="45612" rIns="91227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B72-814B-4C86-B90B-EE4D7739095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6/09/2016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27" tIns="45612" rIns="91227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C486-8A24-4A06-9A2A-DCCFF2815CC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ctr" defTabSz="9122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2" indent="-342102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22" indent="-285085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4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76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1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52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83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24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60" indent="-228068" algn="l" defTabSz="912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3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9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7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18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55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90" algn="l" defTabSz="91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81128"/>
            <a:ext cx="9144000" cy="18722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2" rIns="91227" bIns="45612" rtlCol="0" anchor="ctr"/>
          <a:lstStyle/>
          <a:p>
            <a:pPr algn="ctr"/>
            <a:endParaRPr lang="en-NZ" dirty="0"/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914696" y="4725144"/>
            <a:ext cx="7617744" cy="648072"/>
          </a:xfrm>
          <a:prstGeom prst="rect">
            <a:avLst/>
          </a:prstGeom>
        </p:spPr>
        <p:txBody>
          <a:bodyPr lIns="91227" tIns="45612" rIns="91227" bIns="4561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3200" b="1" dirty="0">
                <a:solidFill>
                  <a:srgbClr val="C44D15"/>
                </a:solidFill>
                <a:latin typeface="Georgia" panose="02040502050405020303" pitchFamily="18" charset="0"/>
              </a:rPr>
              <a:t>Vulnerable Children Legislation</a:t>
            </a:r>
            <a:endParaRPr lang="en-NZ" sz="4000" b="1" dirty="0">
              <a:solidFill>
                <a:srgbClr val="C44D1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44387" y="5481228"/>
            <a:ext cx="7156005" cy="1423238"/>
          </a:xfrm>
          <a:prstGeom prst="rect">
            <a:avLst/>
          </a:prstGeom>
        </p:spPr>
        <p:txBody>
          <a:bodyPr lIns="91227" tIns="45612" rIns="91227" bIns="4561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2273">
              <a:spcBef>
                <a:spcPts val="0"/>
              </a:spcBef>
              <a:defRPr/>
            </a:pPr>
            <a:r>
              <a:rPr lang="en-NZ" sz="2400" b="1" dirty="0"/>
              <a:t>Amendments to the Children, Young Persons, and Their Families Act, 1 July 2016</a:t>
            </a:r>
          </a:p>
        </p:txBody>
      </p:sp>
      <p:pic>
        <p:nvPicPr>
          <p:cNvPr id="6147" name="Picture 3" descr="\\corp.ssi.govt.nz\shared\CYF\NAT\Communications\National Communications\Comms toolbox\Branded images and graphics\ma matou year two elements\The Big Picture\BP-S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68" y="5373216"/>
            <a:ext cx="878889" cy="7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995" y1="2683" x2="15082" y2="93381"/>
                        <a14:foregroundMark x1="72283" y1="2504" x2="72283" y2="93381"/>
                        <a14:foregroundMark x1="48234" y1="6351" x2="44701" y2="94454"/>
                        <a14:foregroundMark x1="18071" y1="83989" x2="76223" y2="84705"/>
                        <a14:foregroundMark x1="15897" y1="69857" x2="78940" y2="69231"/>
                        <a14:foregroundMark x1="22826" y1="76297" x2="73370" y2="76834"/>
                        <a14:foregroundMark x1="19837" y1="80322" x2="76223" y2="79964"/>
                        <a14:foregroundMark x1="19837" y1="57692" x2="92120" y2="56977"/>
                        <a14:foregroundMark x1="25136" y1="54562" x2="77038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5" y="476672"/>
            <a:ext cx="85389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NZ" b="1" dirty="0">
                <a:latin typeface="+mn-lt"/>
              </a:rPr>
              <a:t>Special Guardianship Order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latin typeface="+mn-lt"/>
              </a:rPr>
              <a:t>Day to day care &amp; guardianship &amp; access arrangements in one order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latin typeface="+mn-lt"/>
              </a:rPr>
              <a:t>If you want we can apply for the order on your behalf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latin typeface="+mn-lt"/>
              </a:rPr>
              <a:t>To vary or change the order special guardians, parents or other guardians have to have a change in circumstances or the child’s circumstances have to be different to get permission from the Court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latin typeface="+mn-lt"/>
              </a:rPr>
              <a:t>A special guardian can apply to the Court to have exclusive rights for specific issues but only if its in the best interests of </a:t>
            </a:r>
            <a:r>
              <a:rPr lang="en-NZ" sz="2400" dirty="0" err="1">
                <a:solidFill>
                  <a:schemeClr val="tx1"/>
                </a:solidFill>
                <a:latin typeface="+mn-lt"/>
              </a:rPr>
              <a:t>mokopuna</a:t>
            </a:r>
            <a:r>
              <a:rPr lang="en-NZ" sz="2400" dirty="0">
                <a:solidFill>
                  <a:schemeClr val="tx1"/>
                </a:solidFill>
                <a:latin typeface="+mn-lt"/>
              </a:rPr>
              <a:t> and…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latin typeface="+mn-lt"/>
              </a:rPr>
              <a:t>If the permanent living arrangement for </a:t>
            </a:r>
            <a:r>
              <a:rPr lang="en-NZ" sz="2400" dirty="0" err="1">
                <a:solidFill>
                  <a:schemeClr val="tx1"/>
                </a:solidFill>
                <a:latin typeface="+mn-lt"/>
              </a:rPr>
              <a:t>mokopuna</a:t>
            </a:r>
            <a:r>
              <a:rPr lang="en-NZ" sz="2400" dirty="0">
                <a:solidFill>
                  <a:schemeClr val="tx1"/>
                </a:solidFill>
                <a:latin typeface="+mn-lt"/>
              </a:rPr>
              <a:t> changes you have to tell us</a:t>
            </a:r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928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b="1" dirty="0">
                <a:solidFill>
                  <a:prstClr val="white"/>
                </a:solidFill>
                <a:latin typeface="+mn-lt"/>
              </a:rPr>
              <a:t>Assisting Care Leavers to Achieve Independence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New obligation to support young people preparing to leave care to enable them to successfully transition to independence</a:t>
            </a:r>
          </a:p>
          <a:p>
            <a:pPr lvl="0">
              <a:spcBef>
                <a:spcPts val="1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support includes: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robust planning for transition from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use of extended care agreements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accessing advice and assistance post care.</a:t>
            </a:r>
          </a:p>
        </p:txBody>
      </p:sp>
    </p:spTree>
    <p:extLst>
      <p:ext uri="{BB962C8B-B14F-4D97-AF65-F5344CB8AC3E}">
        <p14:creationId xmlns:p14="http://schemas.microsoft.com/office/powerpoint/2010/main" val="29228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4000" b="1" dirty="0">
                <a:solidFill>
                  <a:prstClr val="white"/>
                </a:solidFill>
                <a:latin typeface="+mn-lt"/>
              </a:rPr>
              <a:t>Planning for the Transition from Care</a:t>
            </a:r>
            <a:br>
              <a:rPr lang="en-NZ" sz="4000" b="1" dirty="0">
                <a:solidFill>
                  <a:prstClr val="white"/>
                </a:solidFill>
                <a:latin typeface="+mn-lt"/>
              </a:rPr>
            </a:br>
            <a:r>
              <a:rPr lang="en-NZ" sz="3100" b="1" i="1" dirty="0">
                <a:solidFill>
                  <a:prstClr val="white"/>
                </a:solidFill>
                <a:latin typeface="+mn-lt"/>
              </a:rPr>
              <a:t>The Plan for Independence</a:t>
            </a:r>
            <a:endParaRPr lang="en-NZ" sz="31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The Plan for Independence must be developed for all young people in care, aged between 15 and 17. </a:t>
            </a:r>
          </a:p>
          <a:p>
            <a:pPr lvl="0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The following areas will be included in the 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education, training and employment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networks of support (relationships)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safe living arrangements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financial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health and wellbeing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culture and 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life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official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08518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b="1" dirty="0">
                <a:solidFill>
                  <a:prstClr val="white"/>
                </a:solidFill>
                <a:latin typeface="+mj-lt"/>
              </a:rPr>
              <a:t>Advice and Assistance Post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Young people who have left care can come back and ask for advice support and assistance right up until age 20</a:t>
            </a:r>
          </a:p>
          <a:p>
            <a:pPr>
              <a:spcBef>
                <a:spcPts val="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Support will be based on an assessment of their needs</a:t>
            </a:r>
          </a:p>
          <a:p>
            <a:pPr>
              <a:spcBef>
                <a:spcPts val="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We must: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sz="1800" dirty="0">
                <a:latin typeface="+mn-lt"/>
                <a:cs typeface="Arial" panose="020B0604020202020204" pitchFamily="34" charset="0"/>
              </a:rPr>
              <a:t>consider what other services and supports are available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sz="1800" dirty="0">
                <a:latin typeface="+mn-lt"/>
                <a:cs typeface="Arial" panose="020B0604020202020204" pitchFamily="34" charset="0"/>
              </a:rPr>
              <a:t>support the young person to access these services</a:t>
            </a:r>
          </a:p>
          <a:p>
            <a:pPr lvl="0">
              <a:spcBef>
                <a:spcPts val="8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200" dirty="0">
                <a:latin typeface="+mn-lt"/>
                <a:cs typeface="Arial" panose="020B0604020202020204" pitchFamily="34" charset="0"/>
              </a:rPr>
              <a:t>Access to support is available via: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sz="1800" dirty="0">
                <a:latin typeface="+mn-lt"/>
                <a:cs typeface="Arial" panose="020B0604020202020204" pitchFamily="34" charset="0"/>
              </a:rPr>
              <a:t>Child, Youth and Family’s contact centre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sz="1800" dirty="0">
                <a:latin typeface="+mn-lt"/>
                <a:cs typeface="Arial" panose="020B0604020202020204" pitchFamily="34" charset="0"/>
              </a:rPr>
              <a:t>the young person’s previous or nearest Child, Youth and Family site</a:t>
            </a:r>
          </a:p>
          <a:p>
            <a:pPr marL="0" indent="0">
              <a:buNone/>
            </a:pPr>
            <a:endParaRPr lang="en-NZ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N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9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b="1" dirty="0">
                <a:latin typeface="+mj-lt"/>
              </a:rPr>
              <a:t>FGC, Court Plans and Reports</a:t>
            </a:r>
            <a:endParaRPr lang="en-NZ" sz="3200" b="1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2273">
              <a:buNone/>
            </a:pPr>
            <a:r>
              <a:rPr lang="en-NZ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What will be clearer:</a:t>
            </a:r>
          </a:p>
          <a:p>
            <a:pPr marL="342102" lvl="1" indent="-342102" defTabSz="912273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social worker’s assessment regarding the likelihood of a child or young person returning home</a:t>
            </a:r>
          </a:p>
          <a:p>
            <a:pPr marL="342102" lvl="1" indent="-342102" defTabSz="912273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outcomes, timeframes and review dates</a:t>
            </a:r>
          </a:p>
          <a:p>
            <a:pPr marL="342102" lvl="1" indent="-342102" defTabSz="912273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parent, guardian or caregiver/s responsibilities and personal objectives</a:t>
            </a:r>
          </a:p>
          <a:p>
            <a:pPr marL="342102" lvl="1" indent="-342102" defTabSz="912273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child’s or young person’s responsibilities and personal objectives (as appropriate).</a:t>
            </a:r>
          </a:p>
        </p:txBody>
      </p:sp>
    </p:spTree>
    <p:extLst>
      <p:ext uri="{BB962C8B-B14F-4D97-AF65-F5344CB8AC3E}">
        <p14:creationId xmlns:p14="http://schemas.microsoft.com/office/powerpoint/2010/main" val="24118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b="1" dirty="0">
                <a:latin typeface="+mj-lt"/>
              </a:rPr>
              <a:t>Investing in Children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4277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3000" b="1" dirty="0">
                <a:latin typeface="+mn-lt"/>
              </a:rPr>
              <a:t>Vision: </a:t>
            </a:r>
          </a:p>
          <a:p>
            <a:pPr marL="0" indent="0">
              <a:buNone/>
            </a:pPr>
            <a:r>
              <a:rPr lang="en-NZ" sz="2800" i="1" dirty="0">
                <a:latin typeface="+mn-lt"/>
              </a:rPr>
              <a:t>“New Zealand values the well-being of our children above all else.”</a:t>
            </a:r>
          </a:p>
          <a:p>
            <a:endParaRPr lang="en-NZ" sz="2800" i="1" dirty="0">
              <a:latin typeface="+mn-lt"/>
            </a:endParaRPr>
          </a:p>
          <a:p>
            <a:pPr marL="0" indent="0">
              <a:buNone/>
            </a:pPr>
            <a:r>
              <a:rPr lang="en-NZ" sz="3000" b="1" dirty="0">
                <a:latin typeface="+mn-lt"/>
              </a:rPr>
              <a:t>Purpose: </a:t>
            </a:r>
          </a:p>
          <a:p>
            <a:pPr marL="0" indent="0">
              <a:buNone/>
            </a:pPr>
            <a:r>
              <a:rPr lang="en-NZ" sz="3000" dirty="0">
                <a:latin typeface="+mn-lt"/>
              </a:rPr>
              <a:t>“</a:t>
            </a:r>
            <a:r>
              <a:rPr lang="en-NZ" sz="2800" dirty="0">
                <a:latin typeface="+mn-lt"/>
              </a:rPr>
              <a:t>To </a:t>
            </a:r>
            <a:r>
              <a:rPr lang="en-NZ" sz="2800" i="1" dirty="0">
                <a:latin typeface="+mn-lt"/>
              </a:rPr>
              <a:t>ensure that all  children and young people are in loving families and communities where they are safe, strong, connected, and able to flourish.”</a:t>
            </a:r>
          </a:p>
          <a:p>
            <a:endParaRPr lang="en-NZ" sz="3000" dirty="0"/>
          </a:p>
          <a:p>
            <a:endParaRPr lang="en-NZ" sz="3000" dirty="0"/>
          </a:p>
        </p:txBody>
      </p:sp>
      <p:pic>
        <p:nvPicPr>
          <p:cNvPr id="4" name="Picture 3" descr="\\corp.ssi.govt.nz\shared\W&amp;I\NAT\National Comms\Publishing Solutions\Laura Design\Design Work\Transformation\Investing In Children kids workshop\Hand Tree mod copy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9" t="3555" r="23627" b="11778"/>
          <a:stretch/>
        </p:blipFill>
        <p:spPr bwMode="auto">
          <a:xfrm>
            <a:off x="5220072" y="1124744"/>
            <a:ext cx="4215155" cy="5024507"/>
          </a:xfrm>
          <a:prstGeom prst="rect">
            <a:avLst/>
          </a:prstGeom>
          <a:ln>
            <a:noFill/>
          </a:ln>
          <a:effectLst>
            <a:outerShdw blurRad="101600" dist="63500" dir="2700000" algn="tl" rotWithShape="0">
              <a:prstClr val="black">
                <a:alpha val="15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659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3" y="33265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NZ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 Blocks of the Future System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08710"/>
              </p:ext>
            </p:extLst>
          </p:nvPr>
        </p:nvGraphicFramePr>
        <p:xfrm>
          <a:off x="932329" y="2749354"/>
          <a:ext cx="2167970" cy="3418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485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Engaging all New Zealanders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164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 child-centred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137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Strategic partnering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965894" y="4556310"/>
            <a:ext cx="663492" cy="795788"/>
            <a:chOff x="4083245" y="4164162"/>
            <a:chExt cx="866524" cy="1039303"/>
          </a:xfrm>
        </p:grpSpPr>
        <p:sp>
          <p:nvSpPr>
            <p:cNvPr id="7" name="Hexagon 6"/>
            <p:cNvSpPr/>
            <p:nvPr/>
          </p:nvSpPr>
          <p:spPr>
            <a:xfrm rot="16200000">
              <a:off x="3996855" y="4250552"/>
              <a:ext cx="1039303" cy="866524"/>
            </a:xfrm>
            <a:prstGeom prst="hexagon">
              <a:avLst/>
            </a:prstGeom>
            <a:solidFill>
              <a:srgbClr val="96577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lIns="36000" tIns="36000" rIns="36000" bIns="36000" rtlCol="0" anchor="ctr"/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sp>
          <p:nvSpPr>
            <p:cNvPr id="8" name="Freeform 51"/>
            <p:cNvSpPr>
              <a:spLocks noEditPoints="1"/>
            </p:cNvSpPr>
            <p:nvPr/>
          </p:nvSpPr>
          <p:spPr bwMode="auto">
            <a:xfrm>
              <a:off x="4213177" y="4464845"/>
              <a:ext cx="606658" cy="437938"/>
            </a:xfrm>
            <a:custGeom>
              <a:avLst/>
              <a:gdLst>
                <a:gd name="T0" fmla="*/ 158 w 164"/>
                <a:gd name="T1" fmla="*/ 54 h 136"/>
                <a:gd name="T2" fmla="*/ 139 w 164"/>
                <a:gd name="T3" fmla="*/ 54 h 136"/>
                <a:gd name="T4" fmla="*/ 121 w 164"/>
                <a:gd name="T5" fmla="*/ 28 h 136"/>
                <a:gd name="T6" fmla="*/ 121 w 164"/>
                <a:gd name="T7" fmla="*/ 56 h 136"/>
                <a:gd name="T8" fmla="*/ 121 w 164"/>
                <a:gd name="T9" fmla="*/ 28 h 136"/>
                <a:gd name="T10" fmla="*/ 102 w 164"/>
                <a:gd name="T11" fmla="*/ 21 h 136"/>
                <a:gd name="T12" fmla="*/ 61 w 164"/>
                <a:gd name="T13" fmla="*/ 21 h 136"/>
                <a:gd name="T14" fmla="*/ 43 w 164"/>
                <a:gd name="T15" fmla="*/ 28 h 136"/>
                <a:gd name="T16" fmla="*/ 43 w 164"/>
                <a:gd name="T17" fmla="*/ 56 h 136"/>
                <a:gd name="T18" fmla="*/ 43 w 164"/>
                <a:gd name="T19" fmla="*/ 28 h 136"/>
                <a:gd name="T20" fmla="*/ 24 w 164"/>
                <a:gd name="T21" fmla="*/ 54 h 136"/>
                <a:gd name="T22" fmla="*/ 6 w 164"/>
                <a:gd name="T23" fmla="*/ 54 h 136"/>
                <a:gd name="T24" fmla="*/ 15 w 164"/>
                <a:gd name="T25" fmla="*/ 83 h 136"/>
                <a:gd name="T26" fmla="*/ 15 w 164"/>
                <a:gd name="T27" fmla="*/ 112 h 136"/>
                <a:gd name="T28" fmla="*/ 0 w 164"/>
                <a:gd name="T29" fmla="*/ 112 h 136"/>
                <a:gd name="T30" fmla="*/ 15 w 164"/>
                <a:gd name="T31" fmla="*/ 69 h 136"/>
                <a:gd name="T32" fmla="*/ 15 w 164"/>
                <a:gd name="T33" fmla="*/ 83 h 136"/>
                <a:gd name="T34" fmla="*/ 45 w 164"/>
                <a:gd name="T35" fmla="*/ 120 h 136"/>
                <a:gd name="T36" fmla="*/ 45 w 164"/>
                <a:gd name="T37" fmla="*/ 126 h 136"/>
                <a:gd name="T38" fmla="*/ 20 w 164"/>
                <a:gd name="T39" fmla="*/ 83 h 136"/>
                <a:gd name="T40" fmla="*/ 49 w 164"/>
                <a:gd name="T41" fmla="*/ 62 h 136"/>
                <a:gd name="T42" fmla="*/ 114 w 164"/>
                <a:gd name="T43" fmla="*/ 132 h 136"/>
                <a:gd name="T44" fmla="*/ 50 w 164"/>
                <a:gd name="T45" fmla="*/ 132 h 136"/>
                <a:gd name="T46" fmla="*/ 82 w 164"/>
                <a:gd name="T47" fmla="*/ 47 h 136"/>
                <a:gd name="T48" fmla="*/ 114 w 164"/>
                <a:gd name="T49" fmla="*/ 132 h 136"/>
                <a:gd name="T50" fmla="*/ 119 w 164"/>
                <a:gd name="T51" fmla="*/ 123 h 136"/>
                <a:gd name="T52" fmla="*/ 119 w 164"/>
                <a:gd name="T53" fmla="*/ 79 h 136"/>
                <a:gd name="T54" fmla="*/ 121 w 164"/>
                <a:gd name="T55" fmla="*/ 61 h 136"/>
                <a:gd name="T56" fmla="*/ 143 w 164"/>
                <a:gd name="T57" fmla="*/ 123 h 136"/>
                <a:gd name="T58" fmla="*/ 119 w 164"/>
                <a:gd name="T59" fmla="*/ 126 h 136"/>
                <a:gd name="T60" fmla="*/ 148 w 164"/>
                <a:gd name="T61" fmla="*/ 114 h 136"/>
                <a:gd name="T62" fmla="*/ 148 w 164"/>
                <a:gd name="T63" fmla="*/ 112 h 136"/>
                <a:gd name="T64" fmla="*/ 144 w 164"/>
                <a:gd name="T65" fmla="*/ 69 h 136"/>
                <a:gd name="T66" fmla="*/ 164 w 164"/>
                <a:gd name="T67" fmla="*/ 8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4" h="136">
                  <a:moveTo>
                    <a:pt x="149" y="45"/>
                  </a:moveTo>
                  <a:cubicBezTo>
                    <a:pt x="154" y="45"/>
                    <a:pt x="158" y="49"/>
                    <a:pt x="158" y="54"/>
                  </a:cubicBezTo>
                  <a:cubicBezTo>
                    <a:pt x="158" y="59"/>
                    <a:pt x="154" y="63"/>
                    <a:pt x="149" y="63"/>
                  </a:cubicBezTo>
                  <a:cubicBezTo>
                    <a:pt x="143" y="63"/>
                    <a:pt x="139" y="59"/>
                    <a:pt x="139" y="54"/>
                  </a:cubicBezTo>
                  <a:cubicBezTo>
                    <a:pt x="139" y="49"/>
                    <a:pt x="143" y="45"/>
                    <a:pt x="149" y="45"/>
                  </a:cubicBezTo>
                  <a:close/>
                  <a:moveTo>
                    <a:pt x="121" y="28"/>
                  </a:moveTo>
                  <a:cubicBezTo>
                    <a:pt x="128" y="28"/>
                    <a:pt x="135" y="34"/>
                    <a:pt x="135" y="42"/>
                  </a:cubicBezTo>
                  <a:cubicBezTo>
                    <a:pt x="135" y="49"/>
                    <a:pt x="128" y="56"/>
                    <a:pt x="121" y="56"/>
                  </a:cubicBezTo>
                  <a:cubicBezTo>
                    <a:pt x="113" y="56"/>
                    <a:pt x="107" y="49"/>
                    <a:pt x="107" y="42"/>
                  </a:cubicBezTo>
                  <a:cubicBezTo>
                    <a:pt x="107" y="34"/>
                    <a:pt x="113" y="28"/>
                    <a:pt x="121" y="28"/>
                  </a:cubicBezTo>
                  <a:close/>
                  <a:moveTo>
                    <a:pt x="82" y="0"/>
                  </a:moveTo>
                  <a:cubicBezTo>
                    <a:pt x="93" y="0"/>
                    <a:pt x="102" y="10"/>
                    <a:pt x="102" y="21"/>
                  </a:cubicBezTo>
                  <a:cubicBezTo>
                    <a:pt x="102" y="32"/>
                    <a:pt x="93" y="41"/>
                    <a:pt x="82" y="41"/>
                  </a:cubicBezTo>
                  <a:cubicBezTo>
                    <a:pt x="70" y="41"/>
                    <a:pt x="61" y="32"/>
                    <a:pt x="61" y="21"/>
                  </a:cubicBezTo>
                  <a:cubicBezTo>
                    <a:pt x="61" y="10"/>
                    <a:pt x="70" y="0"/>
                    <a:pt x="82" y="0"/>
                  </a:cubicBezTo>
                  <a:close/>
                  <a:moveTo>
                    <a:pt x="43" y="28"/>
                  </a:moveTo>
                  <a:cubicBezTo>
                    <a:pt x="50" y="28"/>
                    <a:pt x="56" y="34"/>
                    <a:pt x="56" y="42"/>
                  </a:cubicBezTo>
                  <a:cubicBezTo>
                    <a:pt x="56" y="49"/>
                    <a:pt x="50" y="56"/>
                    <a:pt x="43" y="56"/>
                  </a:cubicBezTo>
                  <a:cubicBezTo>
                    <a:pt x="35" y="56"/>
                    <a:pt x="29" y="49"/>
                    <a:pt x="29" y="42"/>
                  </a:cubicBezTo>
                  <a:cubicBezTo>
                    <a:pt x="29" y="34"/>
                    <a:pt x="35" y="28"/>
                    <a:pt x="43" y="28"/>
                  </a:cubicBezTo>
                  <a:close/>
                  <a:moveTo>
                    <a:pt x="15" y="45"/>
                  </a:moveTo>
                  <a:cubicBezTo>
                    <a:pt x="20" y="45"/>
                    <a:pt x="24" y="49"/>
                    <a:pt x="24" y="54"/>
                  </a:cubicBezTo>
                  <a:cubicBezTo>
                    <a:pt x="24" y="59"/>
                    <a:pt x="20" y="63"/>
                    <a:pt x="15" y="63"/>
                  </a:cubicBezTo>
                  <a:cubicBezTo>
                    <a:pt x="10" y="63"/>
                    <a:pt x="6" y="59"/>
                    <a:pt x="6" y="54"/>
                  </a:cubicBezTo>
                  <a:cubicBezTo>
                    <a:pt x="6" y="49"/>
                    <a:pt x="10" y="45"/>
                    <a:pt x="15" y="45"/>
                  </a:cubicBezTo>
                  <a:close/>
                  <a:moveTo>
                    <a:pt x="15" y="83"/>
                  </a:moveTo>
                  <a:cubicBezTo>
                    <a:pt x="15" y="110"/>
                    <a:pt x="15" y="110"/>
                    <a:pt x="15" y="110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7" y="114"/>
                    <a:pt x="0" y="113"/>
                    <a:pt x="0" y="1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6"/>
                    <a:pt x="7" y="69"/>
                    <a:pt x="15" y="69"/>
                  </a:cubicBezTo>
                  <a:cubicBezTo>
                    <a:pt x="16" y="69"/>
                    <a:pt x="18" y="69"/>
                    <a:pt x="19" y="69"/>
                  </a:cubicBezTo>
                  <a:cubicBezTo>
                    <a:pt x="17" y="73"/>
                    <a:pt x="15" y="78"/>
                    <a:pt x="15" y="83"/>
                  </a:cubicBezTo>
                  <a:close/>
                  <a:moveTo>
                    <a:pt x="45" y="79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31" y="126"/>
                    <a:pt x="20" y="124"/>
                    <a:pt x="20" y="12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71"/>
                    <a:pt x="30" y="61"/>
                    <a:pt x="43" y="61"/>
                  </a:cubicBezTo>
                  <a:cubicBezTo>
                    <a:pt x="45" y="61"/>
                    <a:pt x="47" y="61"/>
                    <a:pt x="49" y="62"/>
                  </a:cubicBezTo>
                  <a:cubicBezTo>
                    <a:pt x="46" y="67"/>
                    <a:pt x="45" y="73"/>
                    <a:pt x="45" y="79"/>
                  </a:cubicBezTo>
                  <a:close/>
                  <a:moveTo>
                    <a:pt x="114" y="132"/>
                  </a:moveTo>
                  <a:cubicBezTo>
                    <a:pt x="114" y="134"/>
                    <a:pt x="99" y="136"/>
                    <a:pt x="82" y="136"/>
                  </a:cubicBezTo>
                  <a:cubicBezTo>
                    <a:pt x="64" y="136"/>
                    <a:pt x="50" y="134"/>
                    <a:pt x="50" y="132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61"/>
                    <a:pt x="64" y="47"/>
                    <a:pt x="82" y="47"/>
                  </a:cubicBezTo>
                  <a:cubicBezTo>
                    <a:pt x="99" y="47"/>
                    <a:pt x="114" y="61"/>
                    <a:pt x="114" y="79"/>
                  </a:cubicBezTo>
                  <a:lnTo>
                    <a:pt x="114" y="132"/>
                  </a:lnTo>
                  <a:close/>
                  <a:moveTo>
                    <a:pt x="119" y="126"/>
                  </a:move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3"/>
                    <a:pt x="117" y="67"/>
                    <a:pt x="115" y="62"/>
                  </a:cubicBezTo>
                  <a:cubicBezTo>
                    <a:pt x="117" y="61"/>
                    <a:pt x="119" y="61"/>
                    <a:pt x="121" y="61"/>
                  </a:cubicBezTo>
                  <a:cubicBezTo>
                    <a:pt x="133" y="61"/>
                    <a:pt x="143" y="71"/>
                    <a:pt x="143" y="8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3" y="124"/>
                    <a:pt x="132" y="126"/>
                    <a:pt x="119" y="126"/>
                  </a:cubicBezTo>
                  <a:close/>
                  <a:moveTo>
                    <a:pt x="164" y="112"/>
                  </a:moveTo>
                  <a:cubicBezTo>
                    <a:pt x="164" y="113"/>
                    <a:pt x="157" y="114"/>
                    <a:pt x="148" y="114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8"/>
                    <a:pt x="147" y="73"/>
                    <a:pt x="144" y="69"/>
                  </a:cubicBezTo>
                  <a:cubicBezTo>
                    <a:pt x="146" y="69"/>
                    <a:pt x="147" y="69"/>
                    <a:pt x="149" y="69"/>
                  </a:cubicBezTo>
                  <a:cubicBezTo>
                    <a:pt x="157" y="69"/>
                    <a:pt x="164" y="76"/>
                    <a:pt x="164" y="84"/>
                  </a:cubicBezTo>
                  <a:lnTo>
                    <a:pt x="164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8182" tIns="39091" rIns="78182" bIns="39091" numCol="1" anchor="t" anchorCtr="0" compatLnSpc="1">
              <a:prstTxWarp prst="textNoShape">
                <a:avLst/>
              </a:prstTxWarp>
            </a:bodyPr>
            <a:lstStyle/>
            <a:p>
              <a:pPr defTabSz="390788"/>
              <a:endParaRPr lang="en-NZ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5896" y="2596554"/>
            <a:ext cx="663492" cy="795788"/>
            <a:chOff x="4083246" y="5891573"/>
            <a:chExt cx="866524" cy="1039303"/>
          </a:xfrm>
        </p:grpSpPr>
        <p:sp>
          <p:nvSpPr>
            <p:cNvPr id="10" name="Hexagon 9"/>
            <p:cNvSpPr/>
            <p:nvPr/>
          </p:nvSpPr>
          <p:spPr>
            <a:xfrm rot="16200000">
              <a:off x="3996856" y="5977963"/>
              <a:ext cx="1039303" cy="866524"/>
            </a:xfrm>
            <a:prstGeom prst="hexagon">
              <a:avLst/>
            </a:prstGeom>
            <a:solidFill>
              <a:srgbClr val="E2AE3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wrap="none" lIns="0" tIns="0" rIns="0" bIns="0" rtlCol="0" anchor="ctr"/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>
              <a:off x="4252336" y="6227265"/>
              <a:ext cx="528343" cy="492488"/>
            </a:xfrm>
            <a:custGeom>
              <a:avLst/>
              <a:gdLst>
                <a:gd name="T0" fmla="*/ 776 w 1032"/>
                <a:gd name="T1" fmla="*/ 0 h 1408"/>
                <a:gd name="T2" fmla="*/ 664 w 1032"/>
                <a:gd name="T3" fmla="*/ 16 h 1408"/>
                <a:gd name="T4" fmla="*/ 578 w 1032"/>
                <a:gd name="T5" fmla="*/ 46 h 1408"/>
                <a:gd name="T6" fmla="*/ 514 w 1032"/>
                <a:gd name="T7" fmla="*/ 90 h 1408"/>
                <a:gd name="T8" fmla="*/ 474 w 1032"/>
                <a:gd name="T9" fmla="*/ 146 h 1408"/>
                <a:gd name="T10" fmla="*/ 448 w 1032"/>
                <a:gd name="T11" fmla="*/ 214 h 1408"/>
                <a:gd name="T12" fmla="*/ 434 w 1032"/>
                <a:gd name="T13" fmla="*/ 184 h 1408"/>
                <a:gd name="T14" fmla="*/ 388 w 1032"/>
                <a:gd name="T15" fmla="*/ 116 h 1408"/>
                <a:gd name="T16" fmla="*/ 328 w 1032"/>
                <a:gd name="T17" fmla="*/ 60 h 1408"/>
                <a:gd name="T18" fmla="*/ 244 w 1032"/>
                <a:gd name="T19" fmla="*/ 16 h 1408"/>
                <a:gd name="T20" fmla="*/ 174 w 1032"/>
                <a:gd name="T21" fmla="*/ 2 h 1408"/>
                <a:gd name="T22" fmla="*/ 40 w 1032"/>
                <a:gd name="T23" fmla="*/ 8 h 1408"/>
                <a:gd name="T24" fmla="*/ 8 w 1032"/>
                <a:gd name="T25" fmla="*/ 56 h 1408"/>
                <a:gd name="T26" fmla="*/ 38 w 1032"/>
                <a:gd name="T27" fmla="*/ 162 h 1408"/>
                <a:gd name="T28" fmla="*/ 74 w 1032"/>
                <a:gd name="T29" fmla="*/ 244 h 1408"/>
                <a:gd name="T30" fmla="*/ 112 w 1032"/>
                <a:gd name="T31" fmla="*/ 306 h 1408"/>
                <a:gd name="T32" fmla="*/ 154 w 1032"/>
                <a:gd name="T33" fmla="*/ 350 h 1408"/>
                <a:gd name="T34" fmla="*/ 196 w 1032"/>
                <a:gd name="T35" fmla="*/ 380 h 1408"/>
                <a:gd name="T36" fmla="*/ 254 w 1032"/>
                <a:gd name="T37" fmla="*/ 398 h 1408"/>
                <a:gd name="T38" fmla="*/ 332 w 1032"/>
                <a:gd name="T39" fmla="*/ 396 h 1408"/>
                <a:gd name="T40" fmla="*/ 396 w 1032"/>
                <a:gd name="T41" fmla="*/ 376 h 1408"/>
                <a:gd name="T42" fmla="*/ 492 w 1032"/>
                <a:gd name="T43" fmla="*/ 428 h 1408"/>
                <a:gd name="T44" fmla="*/ 538 w 1032"/>
                <a:gd name="T45" fmla="*/ 452 h 1408"/>
                <a:gd name="T46" fmla="*/ 630 w 1032"/>
                <a:gd name="T47" fmla="*/ 478 h 1408"/>
                <a:gd name="T48" fmla="*/ 682 w 1032"/>
                <a:gd name="T49" fmla="*/ 480 h 1408"/>
                <a:gd name="T50" fmla="*/ 738 w 1032"/>
                <a:gd name="T51" fmla="*/ 466 h 1408"/>
                <a:gd name="T52" fmla="*/ 796 w 1032"/>
                <a:gd name="T53" fmla="*/ 438 h 1408"/>
                <a:gd name="T54" fmla="*/ 854 w 1032"/>
                <a:gd name="T55" fmla="*/ 388 h 1408"/>
                <a:gd name="T56" fmla="*/ 912 w 1032"/>
                <a:gd name="T57" fmla="*/ 316 h 1408"/>
                <a:gd name="T58" fmla="*/ 966 w 1032"/>
                <a:gd name="T59" fmla="*/ 218 h 1408"/>
                <a:gd name="T60" fmla="*/ 1016 w 1032"/>
                <a:gd name="T61" fmla="*/ 88 h 1408"/>
                <a:gd name="T62" fmla="*/ 984 w 1032"/>
                <a:gd name="T63" fmla="*/ 22 h 1408"/>
                <a:gd name="T64" fmla="*/ 874 w 1032"/>
                <a:gd name="T65" fmla="*/ 2 h 1408"/>
                <a:gd name="T66" fmla="*/ 820 w 1032"/>
                <a:gd name="T67" fmla="*/ 0 h 1408"/>
                <a:gd name="T68" fmla="*/ 162 w 1032"/>
                <a:gd name="T69" fmla="*/ 96 h 1408"/>
                <a:gd name="T70" fmla="*/ 264 w 1032"/>
                <a:gd name="T71" fmla="*/ 136 h 1408"/>
                <a:gd name="T72" fmla="*/ 344 w 1032"/>
                <a:gd name="T73" fmla="*/ 184 h 1408"/>
                <a:gd name="T74" fmla="*/ 428 w 1032"/>
                <a:gd name="T75" fmla="*/ 256 h 1408"/>
                <a:gd name="T76" fmla="*/ 448 w 1032"/>
                <a:gd name="T77" fmla="*/ 278 h 1408"/>
                <a:gd name="T78" fmla="*/ 482 w 1032"/>
                <a:gd name="T79" fmla="*/ 240 h 1408"/>
                <a:gd name="T80" fmla="*/ 538 w 1032"/>
                <a:gd name="T81" fmla="*/ 196 h 1408"/>
                <a:gd name="T82" fmla="*/ 624 w 1032"/>
                <a:gd name="T83" fmla="*/ 152 h 1408"/>
                <a:gd name="T84" fmla="*/ 746 w 1032"/>
                <a:gd name="T85" fmla="*/ 124 h 1408"/>
                <a:gd name="T86" fmla="*/ 846 w 1032"/>
                <a:gd name="T87" fmla="*/ 122 h 1408"/>
                <a:gd name="T88" fmla="*/ 672 w 1032"/>
                <a:gd name="T89" fmla="*/ 194 h 1408"/>
                <a:gd name="T90" fmla="*/ 570 w 1032"/>
                <a:gd name="T91" fmla="*/ 252 h 1408"/>
                <a:gd name="T92" fmla="*/ 484 w 1032"/>
                <a:gd name="T93" fmla="*/ 324 h 1408"/>
                <a:gd name="T94" fmla="*/ 448 w 1032"/>
                <a:gd name="T95" fmla="*/ 376 h 1408"/>
                <a:gd name="T96" fmla="*/ 434 w 1032"/>
                <a:gd name="T97" fmla="*/ 344 h 1408"/>
                <a:gd name="T98" fmla="*/ 398 w 1032"/>
                <a:gd name="T99" fmla="*/ 298 h 1408"/>
                <a:gd name="T100" fmla="*/ 298 w 1032"/>
                <a:gd name="T101" fmla="*/ 216 h 1408"/>
                <a:gd name="T102" fmla="*/ 124 w 1032"/>
                <a:gd name="T103" fmla="*/ 86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2" h="1408">
                  <a:moveTo>
                    <a:pt x="820" y="0"/>
                  </a:moveTo>
                  <a:lnTo>
                    <a:pt x="820" y="0"/>
                  </a:lnTo>
                  <a:lnTo>
                    <a:pt x="776" y="0"/>
                  </a:lnTo>
                  <a:lnTo>
                    <a:pt x="736" y="4"/>
                  </a:lnTo>
                  <a:lnTo>
                    <a:pt x="698" y="10"/>
                  </a:lnTo>
                  <a:lnTo>
                    <a:pt x="664" y="16"/>
                  </a:lnTo>
                  <a:lnTo>
                    <a:pt x="632" y="24"/>
                  </a:lnTo>
                  <a:lnTo>
                    <a:pt x="604" y="34"/>
                  </a:lnTo>
                  <a:lnTo>
                    <a:pt x="578" y="46"/>
                  </a:lnTo>
                  <a:lnTo>
                    <a:pt x="554" y="60"/>
                  </a:lnTo>
                  <a:lnTo>
                    <a:pt x="534" y="74"/>
                  </a:lnTo>
                  <a:lnTo>
                    <a:pt x="514" y="90"/>
                  </a:lnTo>
                  <a:lnTo>
                    <a:pt x="498" y="108"/>
                  </a:lnTo>
                  <a:lnTo>
                    <a:pt x="484" y="126"/>
                  </a:lnTo>
                  <a:lnTo>
                    <a:pt x="474" y="146"/>
                  </a:lnTo>
                  <a:lnTo>
                    <a:pt x="464" y="168"/>
                  </a:lnTo>
                  <a:lnTo>
                    <a:pt x="456" y="190"/>
                  </a:lnTo>
                  <a:lnTo>
                    <a:pt x="448" y="214"/>
                  </a:lnTo>
                  <a:lnTo>
                    <a:pt x="448" y="214"/>
                  </a:lnTo>
                  <a:lnTo>
                    <a:pt x="446" y="206"/>
                  </a:lnTo>
                  <a:lnTo>
                    <a:pt x="434" y="184"/>
                  </a:lnTo>
                  <a:lnTo>
                    <a:pt x="416" y="152"/>
                  </a:lnTo>
                  <a:lnTo>
                    <a:pt x="402" y="134"/>
                  </a:lnTo>
                  <a:lnTo>
                    <a:pt x="388" y="116"/>
                  </a:lnTo>
                  <a:lnTo>
                    <a:pt x="370" y="96"/>
                  </a:lnTo>
                  <a:lnTo>
                    <a:pt x="350" y="78"/>
                  </a:lnTo>
                  <a:lnTo>
                    <a:pt x="328" y="60"/>
                  </a:lnTo>
                  <a:lnTo>
                    <a:pt x="302" y="44"/>
                  </a:lnTo>
                  <a:lnTo>
                    <a:pt x="274" y="28"/>
                  </a:lnTo>
                  <a:lnTo>
                    <a:pt x="244" y="16"/>
                  </a:lnTo>
                  <a:lnTo>
                    <a:pt x="210" y="8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30" y="0"/>
                  </a:lnTo>
                  <a:lnTo>
                    <a:pt x="84" y="2"/>
                  </a:lnTo>
                  <a:lnTo>
                    <a:pt x="4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18" y="94"/>
                  </a:lnTo>
                  <a:lnTo>
                    <a:pt x="28" y="130"/>
                  </a:lnTo>
                  <a:lnTo>
                    <a:pt x="38" y="162"/>
                  </a:lnTo>
                  <a:lnTo>
                    <a:pt x="50" y="192"/>
                  </a:lnTo>
                  <a:lnTo>
                    <a:pt x="62" y="218"/>
                  </a:lnTo>
                  <a:lnTo>
                    <a:pt x="74" y="244"/>
                  </a:lnTo>
                  <a:lnTo>
                    <a:pt x="86" y="266"/>
                  </a:lnTo>
                  <a:lnTo>
                    <a:pt x="100" y="288"/>
                  </a:lnTo>
                  <a:lnTo>
                    <a:pt x="112" y="306"/>
                  </a:lnTo>
                  <a:lnTo>
                    <a:pt x="126" y="322"/>
                  </a:lnTo>
                  <a:lnTo>
                    <a:pt x="140" y="338"/>
                  </a:lnTo>
                  <a:lnTo>
                    <a:pt x="154" y="350"/>
                  </a:lnTo>
                  <a:lnTo>
                    <a:pt x="168" y="362"/>
                  </a:lnTo>
                  <a:lnTo>
                    <a:pt x="182" y="372"/>
                  </a:lnTo>
                  <a:lnTo>
                    <a:pt x="196" y="380"/>
                  </a:lnTo>
                  <a:lnTo>
                    <a:pt x="210" y="386"/>
                  </a:lnTo>
                  <a:lnTo>
                    <a:pt x="224" y="392"/>
                  </a:lnTo>
                  <a:lnTo>
                    <a:pt x="254" y="398"/>
                  </a:lnTo>
                  <a:lnTo>
                    <a:pt x="280" y="402"/>
                  </a:lnTo>
                  <a:lnTo>
                    <a:pt x="308" y="400"/>
                  </a:lnTo>
                  <a:lnTo>
                    <a:pt x="332" y="396"/>
                  </a:lnTo>
                  <a:lnTo>
                    <a:pt x="356" y="390"/>
                  </a:lnTo>
                  <a:lnTo>
                    <a:pt x="378" y="384"/>
                  </a:lnTo>
                  <a:lnTo>
                    <a:pt x="396" y="376"/>
                  </a:lnTo>
                  <a:lnTo>
                    <a:pt x="396" y="1408"/>
                  </a:lnTo>
                  <a:lnTo>
                    <a:pt x="492" y="1408"/>
                  </a:lnTo>
                  <a:lnTo>
                    <a:pt x="492" y="428"/>
                  </a:lnTo>
                  <a:lnTo>
                    <a:pt x="492" y="428"/>
                  </a:lnTo>
                  <a:lnTo>
                    <a:pt x="514" y="440"/>
                  </a:lnTo>
                  <a:lnTo>
                    <a:pt x="538" y="452"/>
                  </a:lnTo>
                  <a:lnTo>
                    <a:pt x="566" y="464"/>
                  </a:lnTo>
                  <a:lnTo>
                    <a:pt x="596" y="472"/>
                  </a:lnTo>
                  <a:lnTo>
                    <a:pt x="630" y="478"/>
                  </a:lnTo>
                  <a:lnTo>
                    <a:pt x="648" y="480"/>
                  </a:lnTo>
                  <a:lnTo>
                    <a:pt x="664" y="480"/>
                  </a:lnTo>
                  <a:lnTo>
                    <a:pt x="682" y="480"/>
                  </a:lnTo>
                  <a:lnTo>
                    <a:pt x="702" y="476"/>
                  </a:lnTo>
                  <a:lnTo>
                    <a:pt x="720" y="472"/>
                  </a:lnTo>
                  <a:lnTo>
                    <a:pt x="738" y="466"/>
                  </a:lnTo>
                  <a:lnTo>
                    <a:pt x="758" y="460"/>
                  </a:lnTo>
                  <a:lnTo>
                    <a:pt x="778" y="450"/>
                  </a:lnTo>
                  <a:lnTo>
                    <a:pt x="796" y="438"/>
                  </a:lnTo>
                  <a:lnTo>
                    <a:pt x="816" y="424"/>
                  </a:lnTo>
                  <a:lnTo>
                    <a:pt x="836" y="408"/>
                  </a:lnTo>
                  <a:lnTo>
                    <a:pt x="854" y="388"/>
                  </a:lnTo>
                  <a:lnTo>
                    <a:pt x="874" y="368"/>
                  </a:lnTo>
                  <a:lnTo>
                    <a:pt x="892" y="344"/>
                  </a:lnTo>
                  <a:lnTo>
                    <a:pt x="912" y="316"/>
                  </a:lnTo>
                  <a:lnTo>
                    <a:pt x="930" y="286"/>
                  </a:lnTo>
                  <a:lnTo>
                    <a:pt x="948" y="254"/>
                  </a:lnTo>
                  <a:lnTo>
                    <a:pt x="966" y="218"/>
                  </a:lnTo>
                  <a:lnTo>
                    <a:pt x="982" y="178"/>
                  </a:lnTo>
                  <a:lnTo>
                    <a:pt x="1000" y="134"/>
                  </a:lnTo>
                  <a:lnTo>
                    <a:pt x="1016" y="88"/>
                  </a:lnTo>
                  <a:lnTo>
                    <a:pt x="1032" y="38"/>
                  </a:lnTo>
                  <a:lnTo>
                    <a:pt x="1032" y="38"/>
                  </a:lnTo>
                  <a:lnTo>
                    <a:pt x="984" y="22"/>
                  </a:lnTo>
                  <a:lnTo>
                    <a:pt x="930" y="10"/>
                  </a:lnTo>
                  <a:lnTo>
                    <a:pt x="902" y="4"/>
                  </a:lnTo>
                  <a:lnTo>
                    <a:pt x="874" y="2"/>
                  </a:lnTo>
                  <a:lnTo>
                    <a:pt x="848" y="0"/>
                  </a:lnTo>
                  <a:lnTo>
                    <a:pt x="820" y="0"/>
                  </a:lnTo>
                  <a:lnTo>
                    <a:pt x="820" y="0"/>
                  </a:lnTo>
                  <a:close/>
                  <a:moveTo>
                    <a:pt x="124" y="86"/>
                  </a:moveTo>
                  <a:lnTo>
                    <a:pt x="124" y="86"/>
                  </a:lnTo>
                  <a:lnTo>
                    <a:pt x="162" y="96"/>
                  </a:lnTo>
                  <a:lnTo>
                    <a:pt x="198" y="108"/>
                  </a:lnTo>
                  <a:lnTo>
                    <a:pt x="232" y="120"/>
                  </a:lnTo>
                  <a:lnTo>
                    <a:pt x="264" y="136"/>
                  </a:lnTo>
                  <a:lnTo>
                    <a:pt x="294" y="150"/>
                  </a:lnTo>
                  <a:lnTo>
                    <a:pt x="320" y="166"/>
                  </a:lnTo>
                  <a:lnTo>
                    <a:pt x="344" y="184"/>
                  </a:lnTo>
                  <a:lnTo>
                    <a:pt x="366" y="200"/>
                  </a:lnTo>
                  <a:lnTo>
                    <a:pt x="402" y="230"/>
                  </a:lnTo>
                  <a:lnTo>
                    <a:pt x="428" y="256"/>
                  </a:lnTo>
                  <a:lnTo>
                    <a:pt x="444" y="272"/>
                  </a:lnTo>
                  <a:lnTo>
                    <a:pt x="448" y="278"/>
                  </a:lnTo>
                  <a:lnTo>
                    <a:pt x="448" y="278"/>
                  </a:lnTo>
                  <a:lnTo>
                    <a:pt x="454" y="272"/>
                  </a:lnTo>
                  <a:lnTo>
                    <a:pt x="470" y="252"/>
                  </a:lnTo>
                  <a:lnTo>
                    <a:pt x="482" y="240"/>
                  </a:lnTo>
                  <a:lnTo>
                    <a:pt x="498" y="226"/>
                  </a:lnTo>
                  <a:lnTo>
                    <a:pt x="516" y="210"/>
                  </a:lnTo>
                  <a:lnTo>
                    <a:pt x="538" y="196"/>
                  </a:lnTo>
                  <a:lnTo>
                    <a:pt x="564" y="180"/>
                  </a:lnTo>
                  <a:lnTo>
                    <a:pt x="592" y="166"/>
                  </a:lnTo>
                  <a:lnTo>
                    <a:pt x="624" y="152"/>
                  </a:lnTo>
                  <a:lnTo>
                    <a:pt x="660" y="140"/>
                  </a:lnTo>
                  <a:lnTo>
                    <a:pt x="700" y="132"/>
                  </a:lnTo>
                  <a:lnTo>
                    <a:pt x="746" y="124"/>
                  </a:lnTo>
                  <a:lnTo>
                    <a:pt x="794" y="122"/>
                  </a:lnTo>
                  <a:lnTo>
                    <a:pt x="846" y="122"/>
                  </a:lnTo>
                  <a:lnTo>
                    <a:pt x="846" y="122"/>
                  </a:lnTo>
                  <a:lnTo>
                    <a:pt x="792" y="142"/>
                  </a:lnTo>
                  <a:lnTo>
                    <a:pt x="738" y="164"/>
                  </a:lnTo>
                  <a:lnTo>
                    <a:pt x="672" y="194"/>
                  </a:lnTo>
                  <a:lnTo>
                    <a:pt x="636" y="212"/>
                  </a:lnTo>
                  <a:lnTo>
                    <a:pt x="602" y="232"/>
                  </a:lnTo>
                  <a:lnTo>
                    <a:pt x="570" y="252"/>
                  </a:lnTo>
                  <a:lnTo>
                    <a:pt x="538" y="274"/>
                  </a:lnTo>
                  <a:lnTo>
                    <a:pt x="510" y="298"/>
                  </a:lnTo>
                  <a:lnTo>
                    <a:pt x="484" y="324"/>
                  </a:lnTo>
                  <a:lnTo>
                    <a:pt x="464" y="348"/>
                  </a:lnTo>
                  <a:lnTo>
                    <a:pt x="456" y="362"/>
                  </a:lnTo>
                  <a:lnTo>
                    <a:pt x="448" y="376"/>
                  </a:lnTo>
                  <a:lnTo>
                    <a:pt x="448" y="376"/>
                  </a:lnTo>
                  <a:lnTo>
                    <a:pt x="442" y="360"/>
                  </a:lnTo>
                  <a:lnTo>
                    <a:pt x="434" y="344"/>
                  </a:lnTo>
                  <a:lnTo>
                    <a:pt x="424" y="330"/>
                  </a:lnTo>
                  <a:lnTo>
                    <a:pt x="412" y="314"/>
                  </a:lnTo>
                  <a:lnTo>
                    <a:pt x="398" y="298"/>
                  </a:lnTo>
                  <a:lnTo>
                    <a:pt x="382" y="282"/>
                  </a:lnTo>
                  <a:lnTo>
                    <a:pt x="342" y="250"/>
                  </a:lnTo>
                  <a:lnTo>
                    <a:pt x="298" y="216"/>
                  </a:lnTo>
                  <a:lnTo>
                    <a:pt x="246" y="176"/>
                  </a:lnTo>
                  <a:lnTo>
                    <a:pt x="188" y="134"/>
                  </a:lnTo>
                  <a:lnTo>
                    <a:pt x="124" y="86"/>
                  </a:lnTo>
                  <a:lnTo>
                    <a:pt x="12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390788"/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23653"/>
              </p:ext>
            </p:extLst>
          </p:nvPr>
        </p:nvGraphicFramePr>
        <p:xfrm>
          <a:off x="5004048" y="2701873"/>
          <a:ext cx="2338114" cy="3326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4461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 investment approach</a:t>
                      </a:r>
                      <a:endParaRPr lang="en-NZ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47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High aspirations for Māori</a:t>
                      </a:r>
                      <a:endParaRPr lang="en-NZ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243">
                <a:tc>
                  <a:txBody>
                    <a:bodyPr/>
                    <a:lstStyle/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 trauma-informed professional  practice framework</a:t>
                      </a:r>
                      <a:endParaRPr lang="en-NZ" sz="1800" b="0" dirty="0"/>
                    </a:p>
                    <a:p>
                      <a:pPr marL="0" marR="0" lvl="0" indent="0" algn="l" defTabSz="147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2A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965895" y="3553185"/>
            <a:ext cx="663492" cy="795788"/>
            <a:chOff x="3672831" y="3300456"/>
            <a:chExt cx="866524" cy="1039303"/>
          </a:xfrm>
        </p:grpSpPr>
        <p:sp>
          <p:nvSpPr>
            <p:cNvPr id="14" name="Hexagon 13"/>
            <p:cNvSpPr/>
            <p:nvPr/>
          </p:nvSpPr>
          <p:spPr>
            <a:xfrm rot="16200000">
              <a:off x="3586441" y="3386846"/>
              <a:ext cx="1039303" cy="866524"/>
            </a:xfrm>
            <a:prstGeom prst="hexagon">
              <a:avLst/>
            </a:prstGeom>
            <a:solidFill>
              <a:srgbClr val="B5C627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wrap="none" lIns="0" tIns="0" rIns="0" bIns="0" rtlCol="0" anchor="ctr"/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757240" y="3540331"/>
              <a:ext cx="697705" cy="473811"/>
            </a:xfrm>
            <a:custGeom>
              <a:avLst/>
              <a:gdLst>
                <a:gd name="T0" fmla="*/ 268 w 291"/>
                <a:gd name="T1" fmla="*/ 126 h 196"/>
                <a:gd name="T2" fmla="*/ 268 w 291"/>
                <a:gd name="T3" fmla="*/ 106 h 196"/>
                <a:gd name="T4" fmla="*/ 261 w 291"/>
                <a:gd name="T5" fmla="*/ 98 h 196"/>
                <a:gd name="T6" fmla="*/ 254 w 291"/>
                <a:gd name="T7" fmla="*/ 106 h 196"/>
                <a:gd name="T8" fmla="*/ 254 w 291"/>
                <a:gd name="T9" fmla="*/ 114 h 196"/>
                <a:gd name="T10" fmla="*/ 151 w 291"/>
                <a:gd name="T11" fmla="*/ 29 h 196"/>
                <a:gd name="T12" fmla="*/ 153 w 291"/>
                <a:gd name="T13" fmla="*/ 25 h 196"/>
                <a:gd name="T14" fmla="*/ 153 w 291"/>
                <a:gd name="T15" fmla="*/ 6 h 196"/>
                <a:gd name="T16" fmla="*/ 147 w 291"/>
                <a:gd name="T17" fmla="*/ 0 h 196"/>
                <a:gd name="T18" fmla="*/ 144 w 291"/>
                <a:gd name="T19" fmla="*/ 0 h 196"/>
                <a:gd name="T20" fmla="*/ 138 w 291"/>
                <a:gd name="T21" fmla="*/ 6 h 196"/>
                <a:gd name="T22" fmla="*/ 138 w 291"/>
                <a:gd name="T23" fmla="*/ 25 h 196"/>
                <a:gd name="T24" fmla="*/ 140 w 291"/>
                <a:gd name="T25" fmla="*/ 29 h 196"/>
                <a:gd name="T26" fmla="*/ 38 w 291"/>
                <a:gd name="T27" fmla="*/ 114 h 196"/>
                <a:gd name="T28" fmla="*/ 38 w 291"/>
                <a:gd name="T29" fmla="*/ 106 h 196"/>
                <a:gd name="T30" fmla="*/ 30 w 291"/>
                <a:gd name="T31" fmla="*/ 98 h 196"/>
                <a:gd name="T32" fmla="*/ 23 w 291"/>
                <a:gd name="T33" fmla="*/ 106 h 196"/>
                <a:gd name="T34" fmla="*/ 23 w 291"/>
                <a:gd name="T35" fmla="*/ 126 h 196"/>
                <a:gd name="T36" fmla="*/ 0 w 291"/>
                <a:gd name="T37" fmla="*/ 146 h 196"/>
                <a:gd name="T38" fmla="*/ 9 w 291"/>
                <a:gd name="T39" fmla="*/ 161 h 196"/>
                <a:gd name="T40" fmla="*/ 23 w 291"/>
                <a:gd name="T41" fmla="*/ 148 h 196"/>
                <a:gd name="T42" fmla="*/ 23 w 291"/>
                <a:gd name="T43" fmla="*/ 149 h 196"/>
                <a:gd name="T44" fmla="*/ 23 w 291"/>
                <a:gd name="T45" fmla="*/ 196 h 196"/>
                <a:gd name="T46" fmla="*/ 73 w 291"/>
                <a:gd name="T47" fmla="*/ 196 h 196"/>
                <a:gd name="T48" fmla="*/ 73 w 291"/>
                <a:gd name="T49" fmla="*/ 144 h 196"/>
                <a:gd name="T50" fmla="*/ 132 w 291"/>
                <a:gd name="T51" fmla="*/ 144 h 196"/>
                <a:gd name="T52" fmla="*/ 132 w 291"/>
                <a:gd name="T53" fmla="*/ 196 h 196"/>
                <a:gd name="T54" fmla="*/ 268 w 291"/>
                <a:gd name="T55" fmla="*/ 196 h 196"/>
                <a:gd name="T56" fmla="*/ 268 w 291"/>
                <a:gd name="T57" fmla="*/ 149 h 196"/>
                <a:gd name="T58" fmla="*/ 268 w 291"/>
                <a:gd name="T59" fmla="*/ 148 h 196"/>
                <a:gd name="T60" fmla="*/ 282 w 291"/>
                <a:gd name="T61" fmla="*/ 161 h 196"/>
                <a:gd name="T62" fmla="*/ 291 w 291"/>
                <a:gd name="T63" fmla="*/ 146 h 196"/>
                <a:gd name="T64" fmla="*/ 268 w 291"/>
                <a:gd name="T65" fmla="*/ 126 h 196"/>
                <a:gd name="T66" fmla="*/ 203 w 291"/>
                <a:gd name="T67" fmla="*/ 163 h 196"/>
                <a:gd name="T68" fmla="*/ 163 w 291"/>
                <a:gd name="T69" fmla="*/ 163 h 196"/>
                <a:gd name="T70" fmla="*/ 163 w 291"/>
                <a:gd name="T71" fmla="*/ 144 h 196"/>
                <a:gd name="T72" fmla="*/ 203 w 291"/>
                <a:gd name="T73" fmla="*/ 144 h 196"/>
                <a:gd name="T74" fmla="*/ 203 w 291"/>
                <a:gd name="T75" fmla="*/ 163 h 196"/>
                <a:gd name="T76" fmla="*/ 141 w 291"/>
                <a:gd name="T77" fmla="*/ 50 h 196"/>
                <a:gd name="T78" fmla="*/ 141 w 291"/>
                <a:gd name="T79" fmla="*/ 61 h 196"/>
                <a:gd name="T80" fmla="*/ 38 w 291"/>
                <a:gd name="T81" fmla="*/ 148 h 196"/>
                <a:gd name="T82" fmla="*/ 38 w 291"/>
                <a:gd name="T83" fmla="*/ 137 h 196"/>
                <a:gd name="T84" fmla="*/ 141 w 291"/>
                <a:gd name="T85" fmla="*/ 50 h 196"/>
                <a:gd name="T86" fmla="*/ 254 w 291"/>
                <a:gd name="T87" fmla="*/ 146 h 196"/>
                <a:gd name="T88" fmla="*/ 150 w 291"/>
                <a:gd name="T89" fmla="*/ 59 h 196"/>
                <a:gd name="T90" fmla="*/ 150 w 291"/>
                <a:gd name="T91" fmla="*/ 50 h 196"/>
                <a:gd name="T92" fmla="*/ 254 w 291"/>
                <a:gd name="T93" fmla="*/ 137 h 196"/>
                <a:gd name="T94" fmla="*/ 254 w 291"/>
                <a:gd name="T95" fmla="*/ 1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196">
                  <a:moveTo>
                    <a:pt x="268" y="126"/>
                  </a:moveTo>
                  <a:cubicBezTo>
                    <a:pt x="268" y="106"/>
                    <a:pt x="268" y="106"/>
                    <a:pt x="268" y="106"/>
                  </a:cubicBezTo>
                  <a:cubicBezTo>
                    <a:pt x="268" y="102"/>
                    <a:pt x="265" y="98"/>
                    <a:pt x="261" y="98"/>
                  </a:cubicBezTo>
                  <a:cubicBezTo>
                    <a:pt x="257" y="98"/>
                    <a:pt x="254" y="102"/>
                    <a:pt x="254" y="106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2" y="28"/>
                    <a:pt x="153" y="26"/>
                    <a:pt x="153" y="25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3"/>
                    <a:pt x="150" y="0"/>
                    <a:pt x="147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1" y="0"/>
                    <a:pt x="138" y="3"/>
                    <a:pt x="138" y="6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6"/>
                    <a:pt x="139" y="28"/>
                    <a:pt x="140" y="29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2"/>
                    <a:pt x="34" y="98"/>
                    <a:pt x="30" y="98"/>
                  </a:cubicBezTo>
                  <a:cubicBezTo>
                    <a:pt x="27" y="98"/>
                    <a:pt x="23" y="102"/>
                    <a:pt x="23" y="106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73" y="196"/>
                    <a:pt x="73" y="196"/>
                    <a:pt x="73" y="196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82" y="161"/>
                    <a:pt x="282" y="161"/>
                    <a:pt x="282" y="161"/>
                  </a:cubicBezTo>
                  <a:cubicBezTo>
                    <a:pt x="291" y="146"/>
                    <a:pt x="291" y="146"/>
                    <a:pt x="291" y="146"/>
                  </a:cubicBezTo>
                  <a:lnTo>
                    <a:pt x="268" y="126"/>
                  </a:lnTo>
                  <a:close/>
                  <a:moveTo>
                    <a:pt x="203" y="163"/>
                  </a:moveTo>
                  <a:cubicBezTo>
                    <a:pt x="163" y="163"/>
                    <a:pt x="163" y="163"/>
                    <a:pt x="163" y="163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203" y="144"/>
                    <a:pt x="203" y="144"/>
                    <a:pt x="203" y="144"/>
                  </a:cubicBezTo>
                  <a:lnTo>
                    <a:pt x="203" y="163"/>
                  </a:lnTo>
                  <a:close/>
                  <a:moveTo>
                    <a:pt x="141" y="50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37"/>
                    <a:pt x="38" y="137"/>
                    <a:pt x="38" y="137"/>
                  </a:cubicBezTo>
                  <a:lnTo>
                    <a:pt x="141" y="50"/>
                  </a:lnTo>
                  <a:close/>
                  <a:moveTo>
                    <a:pt x="254" y="146"/>
                  </a:moveTo>
                  <a:cubicBezTo>
                    <a:pt x="150" y="59"/>
                    <a:pt x="150" y="59"/>
                    <a:pt x="150" y="59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254" y="137"/>
                    <a:pt x="254" y="137"/>
                    <a:pt x="254" y="137"/>
                  </a:cubicBezTo>
                  <a:lnTo>
                    <a:pt x="254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8182" tIns="39091" rIns="78182" bIns="39091" numCol="1" anchor="t" anchorCtr="0" compatLnSpc="1">
              <a:prstTxWarp prst="textNoShape">
                <a:avLst/>
              </a:prstTxWarp>
            </a:bodyPr>
            <a:lstStyle/>
            <a:p>
              <a:pPr defTabSz="390788"/>
              <a:endParaRPr lang="en-NZ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5941" y="3569311"/>
            <a:ext cx="663492" cy="795788"/>
            <a:chOff x="3672831" y="1573043"/>
            <a:chExt cx="866524" cy="1039303"/>
          </a:xfrm>
        </p:grpSpPr>
        <p:sp>
          <p:nvSpPr>
            <p:cNvPr id="17" name="Hexagon 16"/>
            <p:cNvSpPr/>
            <p:nvPr/>
          </p:nvSpPr>
          <p:spPr>
            <a:xfrm rot="16200000">
              <a:off x="3586441" y="1659433"/>
              <a:ext cx="1039303" cy="866524"/>
            </a:xfrm>
            <a:prstGeom prst="hexagon">
              <a:avLst/>
            </a:prstGeom>
            <a:solidFill>
              <a:srgbClr val="69ADB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wrap="none" lIns="0" tIns="0" rIns="0" bIns="0" rtlCol="0" anchor="ctr"/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90" y="1710184"/>
              <a:ext cx="794319" cy="765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131840" y="2583362"/>
            <a:ext cx="662400" cy="795600"/>
            <a:chOff x="4345688" y="2778593"/>
            <a:chExt cx="662400" cy="795600"/>
          </a:xfrm>
        </p:grpSpPr>
        <p:sp>
          <p:nvSpPr>
            <p:cNvPr id="20" name="Hexagon 19"/>
            <p:cNvSpPr/>
            <p:nvPr/>
          </p:nvSpPr>
          <p:spPr>
            <a:xfrm rot="16200000">
              <a:off x="4279088" y="2845193"/>
              <a:ext cx="795600" cy="662400"/>
            </a:xfrm>
            <a:prstGeom prst="hexagon">
              <a:avLst/>
            </a:prstGeom>
            <a:solidFill>
              <a:srgbClr val="3F559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sp>
          <p:nvSpPr>
            <p:cNvPr id="21" name="Freeform 241"/>
            <p:cNvSpPr>
              <a:spLocks noEditPoints="1"/>
            </p:cNvSpPr>
            <p:nvPr/>
          </p:nvSpPr>
          <p:spPr bwMode="auto">
            <a:xfrm>
              <a:off x="4572816" y="2996626"/>
              <a:ext cx="217438" cy="386107"/>
            </a:xfrm>
            <a:custGeom>
              <a:avLst/>
              <a:gdLst>
                <a:gd name="T0" fmla="*/ 105 w 210"/>
                <a:gd name="T1" fmla="*/ 0 h 338"/>
                <a:gd name="T2" fmla="*/ 84 w 210"/>
                <a:gd name="T3" fmla="*/ 3 h 338"/>
                <a:gd name="T4" fmla="*/ 63 w 210"/>
                <a:gd name="T5" fmla="*/ 9 h 338"/>
                <a:gd name="T6" fmla="*/ 45 w 210"/>
                <a:gd name="T7" fmla="*/ 19 h 338"/>
                <a:gd name="T8" fmla="*/ 31 w 210"/>
                <a:gd name="T9" fmla="*/ 31 h 338"/>
                <a:gd name="T10" fmla="*/ 17 w 210"/>
                <a:gd name="T11" fmla="*/ 47 h 338"/>
                <a:gd name="T12" fmla="*/ 7 w 210"/>
                <a:gd name="T13" fmla="*/ 65 h 338"/>
                <a:gd name="T14" fmla="*/ 2 w 210"/>
                <a:gd name="T15" fmla="*/ 84 h 338"/>
                <a:gd name="T16" fmla="*/ 0 w 210"/>
                <a:gd name="T17" fmla="*/ 106 h 338"/>
                <a:gd name="T18" fmla="*/ 1 w 210"/>
                <a:gd name="T19" fmla="*/ 125 h 338"/>
                <a:gd name="T20" fmla="*/ 9 w 210"/>
                <a:gd name="T21" fmla="*/ 165 h 338"/>
                <a:gd name="T22" fmla="*/ 24 w 210"/>
                <a:gd name="T23" fmla="*/ 204 h 338"/>
                <a:gd name="T24" fmla="*/ 42 w 210"/>
                <a:gd name="T25" fmla="*/ 243 h 338"/>
                <a:gd name="T26" fmla="*/ 71 w 210"/>
                <a:gd name="T27" fmla="*/ 292 h 338"/>
                <a:gd name="T28" fmla="*/ 105 w 210"/>
                <a:gd name="T29" fmla="*/ 338 h 338"/>
                <a:gd name="T30" fmla="*/ 121 w 210"/>
                <a:gd name="T31" fmla="*/ 316 h 338"/>
                <a:gd name="T32" fmla="*/ 158 w 210"/>
                <a:gd name="T33" fmla="*/ 260 h 338"/>
                <a:gd name="T34" fmla="*/ 177 w 210"/>
                <a:gd name="T35" fmla="*/ 224 h 338"/>
                <a:gd name="T36" fmla="*/ 194 w 210"/>
                <a:gd name="T37" fmla="*/ 185 h 338"/>
                <a:gd name="T38" fmla="*/ 206 w 210"/>
                <a:gd name="T39" fmla="*/ 145 h 338"/>
                <a:gd name="T40" fmla="*/ 210 w 210"/>
                <a:gd name="T41" fmla="*/ 106 h 338"/>
                <a:gd name="T42" fmla="*/ 210 w 210"/>
                <a:gd name="T43" fmla="*/ 95 h 338"/>
                <a:gd name="T44" fmla="*/ 206 w 210"/>
                <a:gd name="T45" fmla="*/ 75 h 338"/>
                <a:gd name="T46" fmla="*/ 197 w 210"/>
                <a:gd name="T47" fmla="*/ 56 h 338"/>
                <a:gd name="T48" fmla="*/ 187 w 210"/>
                <a:gd name="T49" fmla="*/ 39 h 338"/>
                <a:gd name="T50" fmla="*/ 172 w 210"/>
                <a:gd name="T51" fmla="*/ 25 h 338"/>
                <a:gd name="T52" fmla="*/ 155 w 210"/>
                <a:gd name="T53" fmla="*/ 13 h 338"/>
                <a:gd name="T54" fmla="*/ 137 w 210"/>
                <a:gd name="T55" fmla="*/ 5 h 338"/>
                <a:gd name="T56" fmla="*/ 116 w 210"/>
                <a:gd name="T57" fmla="*/ 0 h 338"/>
                <a:gd name="T58" fmla="*/ 105 w 210"/>
                <a:gd name="T59" fmla="*/ 0 h 338"/>
                <a:gd name="T60" fmla="*/ 105 w 210"/>
                <a:gd name="T61" fmla="*/ 164 h 338"/>
                <a:gd name="T62" fmla="*/ 83 w 210"/>
                <a:gd name="T63" fmla="*/ 160 h 338"/>
                <a:gd name="T64" fmla="*/ 65 w 210"/>
                <a:gd name="T65" fmla="*/ 147 h 338"/>
                <a:gd name="T66" fmla="*/ 52 w 210"/>
                <a:gd name="T67" fmla="*/ 129 h 338"/>
                <a:gd name="T68" fmla="*/ 48 w 210"/>
                <a:gd name="T69" fmla="*/ 107 h 338"/>
                <a:gd name="T70" fmla="*/ 49 w 210"/>
                <a:gd name="T71" fmla="*/ 96 h 338"/>
                <a:gd name="T72" fmla="*/ 57 w 210"/>
                <a:gd name="T73" fmla="*/ 75 h 338"/>
                <a:gd name="T74" fmla="*/ 73 w 210"/>
                <a:gd name="T75" fmla="*/ 60 h 338"/>
                <a:gd name="T76" fmla="*/ 93 w 210"/>
                <a:gd name="T77" fmla="*/ 51 h 338"/>
                <a:gd name="T78" fmla="*/ 105 w 210"/>
                <a:gd name="T79" fmla="*/ 50 h 338"/>
                <a:gd name="T80" fmla="*/ 127 w 210"/>
                <a:gd name="T81" fmla="*/ 55 h 338"/>
                <a:gd name="T82" fmla="*/ 145 w 210"/>
                <a:gd name="T83" fmla="*/ 67 h 338"/>
                <a:gd name="T84" fmla="*/ 157 w 210"/>
                <a:gd name="T85" fmla="*/ 85 h 338"/>
                <a:gd name="T86" fmla="*/ 162 w 210"/>
                <a:gd name="T87" fmla="*/ 107 h 338"/>
                <a:gd name="T88" fmla="*/ 161 w 210"/>
                <a:gd name="T89" fmla="*/ 118 h 338"/>
                <a:gd name="T90" fmla="*/ 152 w 210"/>
                <a:gd name="T91" fmla="*/ 140 h 338"/>
                <a:gd name="T92" fmla="*/ 137 w 210"/>
                <a:gd name="T93" fmla="*/ 155 h 338"/>
                <a:gd name="T94" fmla="*/ 117 w 210"/>
                <a:gd name="T95" fmla="*/ 163 h 338"/>
                <a:gd name="T96" fmla="*/ 105 w 210"/>
                <a:gd name="T97" fmla="*/ 16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0" h="338">
                  <a:moveTo>
                    <a:pt x="105" y="0"/>
                  </a:moveTo>
                  <a:lnTo>
                    <a:pt x="105" y="0"/>
                  </a:lnTo>
                  <a:lnTo>
                    <a:pt x="94" y="0"/>
                  </a:lnTo>
                  <a:lnTo>
                    <a:pt x="84" y="3"/>
                  </a:lnTo>
                  <a:lnTo>
                    <a:pt x="73" y="5"/>
                  </a:lnTo>
                  <a:lnTo>
                    <a:pt x="63" y="9"/>
                  </a:lnTo>
                  <a:lnTo>
                    <a:pt x="55" y="13"/>
                  </a:lnTo>
                  <a:lnTo>
                    <a:pt x="45" y="19"/>
                  </a:lnTo>
                  <a:lnTo>
                    <a:pt x="38" y="25"/>
                  </a:lnTo>
                  <a:lnTo>
                    <a:pt x="31" y="31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6"/>
                  </a:lnTo>
                  <a:lnTo>
                    <a:pt x="7" y="65"/>
                  </a:lnTo>
                  <a:lnTo>
                    <a:pt x="4" y="75"/>
                  </a:lnTo>
                  <a:lnTo>
                    <a:pt x="2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" y="125"/>
                  </a:lnTo>
                  <a:lnTo>
                    <a:pt x="4" y="145"/>
                  </a:lnTo>
                  <a:lnTo>
                    <a:pt x="9" y="165"/>
                  </a:lnTo>
                  <a:lnTo>
                    <a:pt x="16" y="185"/>
                  </a:lnTo>
                  <a:lnTo>
                    <a:pt x="24" y="204"/>
                  </a:lnTo>
                  <a:lnTo>
                    <a:pt x="33" y="224"/>
                  </a:lnTo>
                  <a:lnTo>
                    <a:pt x="42" y="243"/>
                  </a:lnTo>
                  <a:lnTo>
                    <a:pt x="52" y="260"/>
                  </a:lnTo>
                  <a:lnTo>
                    <a:pt x="71" y="292"/>
                  </a:lnTo>
                  <a:lnTo>
                    <a:pt x="88" y="316"/>
                  </a:lnTo>
                  <a:lnTo>
                    <a:pt x="105" y="338"/>
                  </a:lnTo>
                  <a:lnTo>
                    <a:pt x="105" y="338"/>
                  </a:lnTo>
                  <a:lnTo>
                    <a:pt x="121" y="316"/>
                  </a:lnTo>
                  <a:lnTo>
                    <a:pt x="138" y="292"/>
                  </a:lnTo>
                  <a:lnTo>
                    <a:pt x="158" y="260"/>
                  </a:lnTo>
                  <a:lnTo>
                    <a:pt x="168" y="243"/>
                  </a:lnTo>
                  <a:lnTo>
                    <a:pt x="177" y="224"/>
                  </a:lnTo>
                  <a:lnTo>
                    <a:pt x="186" y="204"/>
                  </a:lnTo>
                  <a:lnTo>
                    <a:pt x="194" y="185"/>
                  </a:lnTo>
                  <a:lnTo>
                    <a:pt x="201" y="165"/>
                  </a:lnTo>
                  <a:lnTo>
                    <a:pt x="206" y="145"/>
                  </a:lnTo>
                  <a:lnTo>
                    <a:pt x="209" y="125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0" y="95"/>
                  </a:lnTo>
                  <a:lnTo>
                    <a:pt x="208" y="84"/>
                  </a:lnTo>
                  <a:lnTo>
                    <a:pt x="206" y="75"/>
                  </a:lnTo>
                  <a:lnTo>
                    <a:pt x="203" y="65"/>
                  </a:lnTo>
                  <a:lnTo>
                    <a:pt x="197" y="56"/>
                  </a:lnTo>
                  <a:lnTo>
                    <a:pt x="192" y="47"/>
                  </a:lnTo>
                  <a:lnTo>
                    <a:pt x="187" y="39"/>
                  </a:lnTo>
                  <a:lnTo>
                    <a:pt x="179" y="31"/>
                  </a:lnTo>
                  <a:lnTo>
                    <a:pt x="172" y="25"/>
                  </a:lnTo>
                  <a:lnTo>
                    <a:pt x="164" y="19"/>
                  </a:lnTo>
                  <a:lnTo>
                    <a:pt x="155" y="13"/>
                  </a:lnTo>
                  <a:lnTo>
                    <a:pt x="146" y="9"/>
                  </a:lnTo>
                  <a:lnTo>
                    <a:pt x="137" y="5"/>
                  </a:lnTo>
                  <a:lnTo>
                    <a:pt x="126" y="3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05" y="164"/>
                  </a:moveTo>
                  <a:lnTo>
                    <a:pt x="105" y="164"/>
                  </a:lnTo>
                  <a:lnTo>
                    <a:pt x="93" y="163"/>
                  </a:lnTo>
                  <a:lnTo>
                    <a:pt x="83" y="160"/>
                  </a:lnTo>
                  <a:lnTo>
                    <a:pt x="73" y="155"/>
                  </a:lnTo>
                  <a:lnTo>
                    <a:pt x="65" y="147"/>
                  </a:lnTo>
                  <a:lnTo>
                    <a:pt x="57" y="140"/>
                  </a:lnTo>
                  <a:lnTo>
                    <a:pt x="52" y="129"/>
                  </a:lnTo>
                  <a:lnTo>
                    <a:pt x="49" y="11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6"/>
                  </a:lnTo>
                  <a:lnTo>
                    <a:pt x="52" y="85"/>
                  </a:lnTo>
                  <a:lnTo>
                    <a:pt x="57" y="75"/>
                  </a:lnTo>
                  <a:lnTo>
                    <a:pt x="65" y="67"/>
                  </a:lnTo>
                  <a:lnTo>
                    <a:pt x="73" y="60"/>
                  </a:lnTo>
                  <a:lnTo>
                    <a:pt x="83" y="55"/>
                  </a:lnTo>
                  <a:lnTo>
                    <a:pt x="93" y="51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17" y="51"/>
                  </a:lnTo>
                  <a:lnTo>
                    <a:pt x="127" y="55"/>
                  </a:lnTo>
                  <a:lnTo>
                    <a:pt x="137" y="60"/>
                  </a:lnTo>
                  <a:lnTo>
                    <a:pt x="145" y="67"/>
                  </a:lnTo>
                  <a:lnTo>
                    <a:pt x="152" y="75"/>
                  </a:lnTo>
                  <a:lnTo>
                    <a:pt x="157" y="85"/>
                  </a:lnTo>
                  <a:lnTo>
                    <a:pt x="161" y="96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61" y="118"/>
                  </a:lnTo>
                  <a:lnTo>
                    <a:pt x="157" y="129"/>
                  </a:lnTo>
                  <a:lnTo>
                    <a:pt x="152" y="140"/>
                  </a:lnTo>
                  <a:lnTo>
                    <a:pt x="145" y="147"/>
                  </a:lnTo>
                  <a:lnTo>
                    <a:pt x="137" y="155"/>
                  </a:lnTo>
                  <a:lnTo>
                    <a:pt x="127" y="160"/>
                  </a:lnTo>
                  <a:lnTo>
                    <a:pt x="117" y="163"/>
                  </a:lnTo>
                  <a:lnTo>
                    <a:pt x="105" y="164"/>
                  </a:lnTo>
                  <a:lnTo>
                    <a:pt x="105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9470" y="4556498"/>
            <a:ext cx="662400" cy="795600"/>
            <a:chOff x="3672831" y="5027868"/>
            <a:chExt cx="866524" cy="1039303"/>
          </a:xfrm>
        </p:grpSpPr>
        <p:sp>
          <p:nvSpPr>
            <p:cNvPr id="23" name="Hexagon 22"/>
            <p:cNvSpPr/>
            <p:nvPr/>
          </p:nvSpPr>
          <p:spPr>
            <a:xfrm rot="16200000">
              <a:off x="3586441" y="5114258"/>
              <a:ext cx="1039303" cy="866524"/>
            </a:xfrm>
            <a:prstGeom prst="hexagon">
              <a:avLst/>
            </a:prstGeom>
            <a:solidFill>
              <a:srgbClr val="DC7E7C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soft" dir="t"/>
            </a:scene3d>
            <a:sp3d>
              <a:bevelB h="260350" prst="hardEdge"/>
            </a:sp3d>
          </p:spPr>
          <p:txBody>
            <a:bodyPr wrap="none" lIns="0" tIns="0" rIns="0" bIns="0" rtlCol="0" anchor="ctr"/>
            <a:lstStyle/>
            <a:p>
              <a:pPr algn="ctr" defTabSz="914128">
                <a:defRPr/>
              </a:pPr>
              <a:r>
                <a:rPr lang="en-NZ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  <p:grpSp>
          <p:nvGrpSpPr>
            <p:cNvPr id="24" name="Group 34"/>
            <p:cNvGrpSpPr>
              <a:grpSpLocks noChangeAspect="1"/>
            </p:cNvGrpSpPr>
            <p:nvPr/>
          </p:nvGrpSpPr>
          <p:grpSpPr bwMode="auto">
            <a:xfrm>
              <a:off x="3802340" y="5306674"/>
              <a:ext cx="607505" cy="481692"/>
              <a:chOff x="6851" y="316"/>
              <a:chExt cx="634" cy="503"/>
            </a:xfrm>
            <a:solidFill>
              <a:schemeClr val="bg1"/>
            </a:solidFill>
          </p:grpSpPr>
          <p:sp>
            <p:nvSpPr>
              <p:cNvPr id="25" name="Freeform 35"/>
              <p:cNvSpPr>
                <a:spLocks/>
              </p:cNvSpPr>
              <p:nvPr/>
            </p:nvSpPr>
            <p:spPr bwMode="auto">
              <a:xfrm>
                <a:off x="6851" y="345"/>
                <a:ext cx="595" cy="474"/>
              </a:xfrm>
              <a:custGeom>
                <a:avLst/>
                <a:gdLst>
                  <a:gd name="T0" fmla="*/ 236 w 249"/>
                  <a:gd name="T1" fmla="*/ 105 h 198"/>
                  <a:gd name="T2" fmla="*/ 213 w 249"/>
                  <a:gd name="T3" fmla="*/ 89 h 198"/>
                  <a:gd name="T4" fmla="*/ 178 w 249"/>
                  <a:gd name="T5" fmla="*/ 65 h 198"/>
                  <a:gd name="T6" fmla="*/ 136 w 249"/>
                  <a:gd name="T7" fmla="*/ 43 h 198"/>
                  <a:gd name="T8" fmla="*/ 106 w 249"/>
                  <a:gd name="T9" fmla="*/ 44 h 198"/>
                  <a:gd name="T10" fmla="*/ 105 w 249"/>
                  <a:gd name="T11" fmla="*/ 45 h 198"/>
                  <a:gd name="T12" fmla="*/ 81 w 249"/>
                  <a:gd name="T13" fmla="*/ 73 h 198"/>
                  <a:gd name="T14" fmla="*/ 67 w 249"/>
                  <a:gd name="T15" fmla="*/ 75 h 198"/>
                  <a:gd name="T16" fmla="*/ 50 w 249"/>
                  <a:gd name="T17" fmla="*/ 69 h 198"/>
                  <a:gd name="T18" fmla="*/ 48 w 249"/>
                  <a:gd name="T19" fmla="*/ 58 h 198"/>
                  <a:gd name="T20" fmla="*/ 58 w 249"/>
                  <a:gd name="T21" fmla="*/ 14 h 198"/>
                  <a:gd name="T22" fmla="*/ 37 w 249"/>
                  <a:gd name="T23" fmla="*/ 3 h 198"/>
                  <a:gd name="T24" fmla="*/ 27 w 249"/>
                  <a:gd name="T25" fmla="*/ 3 h 198"/>
                  <a:gd name="T26" fmla="*/ 22 w 249"/>
                  <a:gd name="T27" fmla="*/ 9 h 198"/>
                  <a:gd name="T28" fmla="*/ 2 w 249"/>
                  <a:gd name="T29" fmla="*/ 67 h 198"/>
                  <a:gd name="T30" fmla="*/ 1 w 249"/>
                  <a:gd name="T31" fmla="*/ 76 h 198"/>
                  <a:gd name="T32" fmla="*/ 6 w 249"/>
                  <a:gd name="T33" fmla="*/ 84 h 198"/>
                  <a:gd name="T34" fmla="*/ 23 w 249"/>
                  <a:gd name="T35" fmla="*/ 99 h 198"/>
                  <a:gd name="T36" fmla="*/ 29 w 249"/>
                  <a:gd name="T37" fmla="*/ 114 h 198"/>
                  <a:gd name="T38" fmla="*/ 45 w 249"/>
                  <a:gd name="T39" fmla="*/ 106 h 198"/>
                  <a:gd name="T40" fmla="*/ 50 w 249"/>
                  <a:gd name="T41" fmla="*/ 106 h 198"/>
                  <a:gd name="T42" fmla="*/ 65 w 249"/>
                  <a:gd name="T43" fmla="*/ 119 h 198"/>
                  <a:gd name="T44" fmla="*/ 72 w 249"/>
                  <a:gd name="T45" fmla="*/ 118 h 198"/>
                  <a:gd name="T46" fmla="*/ 82 w 249"/>
                  <a:gd name="T47" fmla="*/ 121 h 198"/>
                  <a:gd name="T48" fmla="*/ 91 w 249"/>
                  <a:gd name="T49" fmla="*/ 132 h 198"/>
                  <a:gd name="T50" fmla="*/ 95 w 249"/>
                  <a:gd name="T51" fmla="*/ 131 h 198"/>
                  <a:gd name="T52" fmla="*/ 106 w 249"/>
                  <a:gd name="T53" fmla="*/ 134 h 198"/>
                  <a:gd name="T54" fmla="*/ 115 w 249"/>
                  <a:gd name="T55" fmla="*/ 155 h 198"/>
                  <a:gd name="T56" fmla="*/ 124 w 249"/>
                  <a:gd name="T57" fmla="*/ 158 h 198"/>
                  <a:gd name="T58" fmla="*/ 133 w 249"/>
                  <a:gd name="T59" fmla="*/ 187 h 198"/>
                  <a:gd name="T60" fmla="*/ 133 w 249"/>
                  <a:gd name="T61" fmla="*/ 187 h 198"/>
                  <a:gd name="T62" fmla="*/ 132 w 249"/>
                  <a:gd name="T63" fmla="*/ 188 h 198"/>
                  <a:gd name="T64" fmla="*/ 136 w 249"/>
                  <a:gd name="T65" fmla="*/ 191 h 198"/>
                  <a:gd name="T66" fmla="*/ 161 w 249"/>
                  <a:gd name="T67" fmla="*/ 175 h 198"/>
                  <a:gd name="T68" fmla="*/ 186 w 249"/>
                  <a:gd name="T69" fmla="*/ 171 h 198"/>
                  <a:gd name="T70" fmla="*/ 189 w 249"/>
                  <a:gd name="T71" fmla="*/ 154 h 198"/>
                  <a:gd name="T72" fmla="*/ 218 w 249"/>
                  <a:gd name="T73" fmla="*/ 151 h 198"/>
                  <a:gd name="T74" fmla="*/ 219 w 249"/>
                  <a:gd name="T75" fmla="*/ 134 h 198"/>
                  <a:gd name="T76" fmla="*/ 242 w 249"/>
                  <a:gd name="T77" fmla="*/ 130 h 198"/>
                  <a:gd name="T78" fmla="*/ 236 w 249"/>
                  <a:gd name="T79" fmla="*/ 10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98">
                    <a:moveTo>
                      <a:pt x="236" y="105"/>
                    </a:moveTo>
                    <a:cubicBezTo>
                      <a:pt x="232" y="103"/>
                      <a:pt x="226" y="99"/>
                      <a:pt x="213" y="89"/>
                    </a:cubicBezTo>
                    <a:cubicBezTo>
                      <a:pt x="202" y="80"/>
                      <a:pt x="186" y="68"/>
                      <a:pt x="178" y="65"/>
                    </a:cubicBezTo>
                    <a:cubicBezTo>
                      <a:pt x="164" y="58"/>
                      <a:pt x="143" y="47"/>
                      <a:pt x="136" y="43"/>
                    </a:cubicBezTo>
                    <a:cubicBezTo>
                      <a:pt x="124" y="43"/>
                      <a:pt x="112" y="43"/>
                      <a:pt x="106" y="44"/>
                    </a:cubicBezTo>
                    <a:cubicBezTo>
                      <a:pt x="106" y="44"/>
                      <a:pt x="105" y="44"/>
                      <a:pt x="105" y="45"/>
                    </a:cubicBezTo>
                    <a:cubicBezTo>
                      <a:pt x="100" y="54"/>
                      <a:pt x="93" y="68"/>
                      <a:pt x="81" y="73"/>
                    </a:cubicBezTo>
                    <a:cubicBezTo>
                      <a:pt x="77" y="75"/>
                      <a:pt x="72" y="75"/>
                      <a:pt x="67" y="75"/>
                    </a:cubicBezTo>
                    <a:cubicBezTo>
                      <a:pt x="60" y="75"/>
                      <a:pt x="54" y="73"/>
                      <a:pt x="50" y="69"/>
                    </a:cubicBezTo>
                    <a:cubicBezTo>
                      <a:pt x="48" y="66"/>
                      <a:pt x="47" y="62"/>
                      <a:pt x="48" y="58"/>
                    </a:cubicBezTo>
                    <a:cubicBezTo>
                      <a:pt x="49" y="48"/>
                      <a:pt x="52" y="28"/>
                      <a:pt x="58" y="14"/>
                    </a:cubicBezTo>
                    <a:cubicBezTo>
                      <a:pt x="53" y="12"/>
                      <a:pt x="44" y="7"/>
                      <a:pt x="37" y="3"/>
                    </a:cubicBezTo>
                    <a:cubicBezTo>
                      <a:pt x="31" y="0"/>
                      <a:pt x="27" y="3"/>
                      <a:pt x="27" y="3"/>
                    </a:cubicBezTo>
                    <a:cubicBezTo>
                      <a:pt x="24" y="5"/>
                      <a:pt x="22" y="9"/>
                      <a:pt x="22" y="9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0" y="73"/>
                      <a:pt x="1" y="76"/>
                    </a:cubicBezTo>
                    <a:cubicBezTo>
                      <a:pt x="1" y="78"/>
                      <a:pt x="2" y="80"/>
                      <a:pt x="6" y="84"/>
                    </a:cubicBezTo>
                    <a:cubicBezTo>
                      <a:pt x="12" y="88"/>
                      <a:pt x="19" y="94"/>
                      <a:pt x="23" y="99"/>
                    </a:cubicBezTo>
                    <a:cubicBezTo>
                      <a:pt x="26" y="103"/>
                      <a:pt x="27" y="108"/>
                      <a:pt x="29" y="114"/>
                    </a:cubicBezTo>
                    <a:cubicBezTo>
                      <a:pt x="33" y="109"/>
                      <a:pt x="39" y="106"/>
                      <a:pt x="45" y="106"/>
                    </a:cubicBezTo>
                    <a:cubicBezTo>
                      <a:pt x="47" y="106"/>
                      <a:pt x="48" y="106"/>
                      <a:pt x="50" y="106"/>
                    </a:cubicBezTo>
                    <a:cubicBezTo>
                      <a:pt x="57" y="108"/>
                      <a:pt x="62" y="113"/>
                      <a:pt x="65" y="119"/>
                    </a:cubicBezTo>
                    <a:cubicBezTo>
                      <a:pt x="67" y="118"/>
                      <a:pt x="70" y="118"/>
                      <a:pt x="72" y="118"/>
                    </a:cubicBezTo>
                    <a:cubicBezTo>
                      <a:pt x="76" y="118"/>
                      <a:pt x="79" y="119"/>
                      <a:pt x="82" y="121"/>
                    </a:cubicBezTo>
                    <a:cubicBezTo>
                      <a:pt x="86" y="123"/>
                      <a:pt x="89" y="127"/>
                      <a:pt x="91" y="132"/>
                    </a:cubicBezTo>
                    <a:cubicBezTo>
                      <a:pt x="92" y="131"/>
                      <a:pt x="94" y="131"/>
                      <a:pt x="95" y="131"/>
                    </a:cubicBezTo>
                    <a:cubicBezTo>
                      <a:pt x="99" y="131"/>
                      <a:pt x="103" y="132"/>
                      <a:pt x="106" y="134"/>
                    </a:cubicBezTo>
                    <a:cubicBezTo>
                      <a:pt x="113" y="138"/>
                      <a:pt x="116" y="146"/>
                      <a:pt x="115" y="155"/>
                    </a:cubicBezTo>
                    <a:cubicBezTo>
                      <a:pt x="119" y="155"/>
                      <a:pt x="122" y="156"/>
                      <a:pt x="124" y="158"/>
                    </a:cubicBezTo>
                    <a:cubicBezTo>
                      <a:pt x="133" y="163"/>
                      <a:pt x="135" y="177"/>
                      <a:pt x="133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4" y="189"/>
                      <a:pt x="135" y="190"/>
                      <a:pt x="136" y="191"/>
                    </a:cubicBezTo>
                    <a:cubicBezTo>
                      <a:pt x="154" y="198"/>
                      <a:pt x="164" y="183"/>
                      <a:pt x="161" y="175"/>
                    </a:cubicBezTo>
                    <a:cubicBezTo>
                      <a:pt x="168" y="179"/>
                      <a:pt x="180" y="177"/>
                      <a:pt x="186" y="171"/>
                    </a:cubicBezTo>
                    <a:cubicBezTo>
                      <a:pt x="192" y="165"/>
                      <a:pt x="189" y="154"/>
                      <a:pt x="189" y="154"/>
                    </a:cubicBezTo>
                    <a:cubicBezTo>
                      <a:pt x="189" y="154"/>
                      <a:pt x="206" y="163"/>
                      <a:pt x="218" y="151"/>
                    </a:cubicBezTo>
                    <a:cubicBezTo>
                      <a:pt x="225" y="144"/>
                      <a:pt x="219" y="134"/>
                      <a:pt x="219" y="134"/>
                    </a:cubicBezTo>
                    <a:cubicBezTo>
                      <a:pt x="219" y="134"/>
                      <a:pt x="235" y="141"/>
                      <a:pt x="242" y="130"/>
                    </a:cubicBezTo>
                    <a:cubicBezTo>
                      <a:pt x="249" y="120"/>
                      <a:pt x="245" y="113"/>
                      <a:pt x="23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7095" y="740"/>
                <a:ext cx="62" cy="67"/>
              </a:xfrm>
              <a:custGeom>
                <a:avLst/>
                <a:gdLst>
                  <a:gd name="T0" fmla="*/ 12 w 26"/>
                  <a:gd name="T1" fmla="*/ 27 h 28"/>
                  <a:gd name="T2" fmla="*/ 7 w 26"/>
                  <a:gd name="T3" fmla="*/ 25 h 28"/>
                  <a:gd name="T4" fmla="*/ 3 w 26"/>
                  <a:gd name="T5" fmla="*/ 9 h 28"/>
                  <a:gd name="T6" fmla="*/ 4 w 26"/>
                  <a:gd name="T7" fmla="*/ 8 h 28"/>
                  <a:gd name="T8" fmla="*/ 21 w 26"/>
                  <a:gd name="T9" fmla="*/ 2 h 28"/>
                  <a:gd name="T10" fmla="*/ 24 w 26"/>
                  <a:gd name="T11" fmla="*/ 19 h 28"/>
                  <a:gd name="T12" fmla="*/ 24 w 26"/>
                  <a:gd name="T13" fmla="*/ 20 h 28"/>
                  <a:gd name="T14" fmla="*/ 12 w 26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2" y="27"/>
                    </a:moveTo>
                    <a:cubicBezTo>
                      <a:pt x="10" y="27"/>
                      <a:pt x="8" y="26"/>
                      <a:pt x="7" y="25"/>
                    </a:cubicBezTo>
                    <a:cubicBezTo>
                      <a:pt x="1" y="22"/>
                      <a:pt x="0" y="15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2"/>
                      <a:pt x="17" y="0"/>
                      <a:pt x="21" y="2"/>
                    </a:cubicBezTo>
                    <a:cubicBezTo>
                      <a:pt x="24" y="4"/>
                      <a:pt x="26" y="12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0" y="27"/>
                      <a:pt x="17" y="28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6990" y="316"/>
                <a:ext cx="495" cy="266"/>
              </a:xfrm>
              <a:custGeom>
                <a:avLst/>
                <a:gdLst>
                  <a:gd name="T0" fmla="*/ 1 w 207"/>
                  <a:gd name="T1" fmla="*/ 72 h 111"/>
                  <a:gd name="T2" fmla="*/ 14 w 207"/>
                  <a:gd name="T3" fmla="*/ 25 h 111"/>
                  <a:gd name="T4" fmla="*/ 44 w 207"/>
                  <a:gd name="T5" fmla="*/ 12 h 111"/>
                  <a:gd name="T6" fmla="*/ 95 w 207"/>
                  <a:gd name="T7" fmla="*/ 3 h 111"/>
                  <a:gd name="T8" fmla="*/ 130 w 207"/>
                  <a:gd name="T9" fmla="*/ 12 h 111"/>
                  <a:gd name="T10" fmla="*/ 157 w 207"/>
                  <a:gd name="T11" fmla="*/ 21 h 111"/>
                  <a:gd name="T12" fmla="*/ 175 w 207"/>
                  <a:gd name="T13" fmla="*/ 15 h 111"/>
                  <a:gd name="T14" fmla="*/ 183 w 207"/>
                  <a:gd name="T15" fmla="*/ 15 h 111"/>
                  <a:gd name="T16" fmla="*/ 187 w 207"/>
                  <a:gd name="T17" fmla="*/ 21 h 111"/>
                  <a:gd name="T18" fmla="*/ 206 w 207"/>
                  <a:gd name="T19" fmla="*/ 82 h 111"/>
                  <a:gd name="T20" fmla="*/ 207 w 207"/>
                  <a:gd name="T21" fmla="*/ 88 h 111"/>
                  <a:gd name="T22" fmla="*/ 202 w 207"/>
                  <a:gd name="T23" fmla="*/ 95 h 111"/>
                  <a:gd name="T24" fmla="*/ 185 w 207"/>
                  <a:gd name="T25" fmla="*/ 108 h 111"/>
                  <a:gd name="T26" fmla="*/ 125 w 207"/>
                  <a:gd name="T27" fmla="*/ 67 h 111"/>
                  <a:gd name="T28" fmla="*/ 80 w 207"/>
                  <a:gd name="T29" fmla="*/ 44 h 111"/>
                  <a:gd name="T30" fmla="*/ 42 w 207"/>
                  <a:gd name="T31" fmla="*/ 45 h 111"/>
                  <a:gd name="T32" fmla="*/ 19 w 207"/>
                  <a:gd name="T33" fmla="*/ 75 h 111"/>
                  <a:gd name="T34" fmla="*/ 1 w 207"/>
                  <a:gd name="T35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" h="111">
                    <a:moveTo>
                      <a:pt x="1" y="72"/>
                    </a:moveTo>
                    <a:cubicBezTo>
                      <a:pt x="1" y="72"/>
                      <a:pt x="5" y="33"/>
                      <a:pt x="14" y="25"/>
                    </a:cubicBezTo>
                    <a:cubicBezTo>
                      <a:pt x="24" y="16"/>
                      <a:pt x="31" y="14"/>
                      <a:pt x="44" y="12"/>
                    </a:cubicBezTo>
                    <a:cubicBezTo>
                      <a:pt x="57" y="9"/>
                      <a:pt x="85" y="0"/>
                      <a:pt x="95" y="3"/>
                    </a:cubicBezTo>
                    <a:cubicBezTo>
                      <a:pt x="105" y="6"/>
                      <a:pt x="121" y="10"/>
                      <a:pt x="130" y="12"/>
                    </a:cubicBezTo>
                    <a:cubicBezTo>
                      <a:pt x="140" y="14"/>
                      <a:pt x="151" y="21"/>
                      <a:pt x="157" y="21"/>
                    </a:cubicBezTo>
                    <a:cubicBezTo>
                      <a:pt x="160" y="21"/>
                      <a:pt x="168" y="18"/>
                      <a:pt x="175" y="15"/>
                    </a:cubicBezTo>
                    <a:cubicBezTo>
                      <a:pt x="178" y="13"/>
                      <a:pt x="181" y="14"/>
                      <a:pt x="183" y="15"/>
                    </a:cubicBezTo>
                    <a:cubicBezTo>
                      <a:pt x="186" y="18"/>
                      <a:pt x="187" y="21"/>
                      <a:pt x="187" y="21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7" y="85"/>
                      <a:pt x="207" y="88"/>
                    </a:cubicBezTo>
                    <a:cubicBezTo>
                      <a:pt x="207" y="90"/>
                      <a:pt x="206" y="92"/>
                      <a:pt x="202" y="95"/>
                    </a:cubicBezTo>
                    <a:cubicBezTo>
                      <a:pt x="196" y="99"/>
                      <a:pt x="186" y="106"/>
                      <a:pt x="185" y="108"/>
                    </a:cubicBezTo>
                    <a:cubicBezTo>
                      <a:pt x="183" y="111"/>
                      <a:pt x="142" y="74"/>
                      <a:pt x="125" y="67"/>
                    </a:cubicBezTo>
                    <a:cubicBezTo>
                      <a:pt x="108" y="59"/>
                      <a:pt x="80" y="44"/>
                      <a:pt x="80" y="44"/>
                    </a:cubicBezTo>
                    <a:cubicBezTo>
                      <a:pt x="80" y="44"/>
                      <a:pt x="45" y="44"/>
                      <a:pt x="42" y="45"/>
                    </a:cubicBezTo>
                    <a:cubicBezTo>
                      <a:pt x="39" y="45"/>
                      <a:pt x="31" y="70"/>
                      <a:pt x="19" y="75"/>
                    </a:cubicBezTo>
                    <a:cubicBezTo>
                      <a:pt x="12" y="77"/>
                      <a:pt x="0" y="77"/>
                      <a:pt x="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6925" y="623"/>
                <a:ext cx="63" cy="76"/>
              </a:xfrm>
              <a:custGeom>
                <a:avLst/>
                <a:gdLst>
                  <a:gd name="T0" fmla="*/ 12 w 26"/>
                  <a:gd name="T1" fmla="*/ 32 h 32"/>
                  <a:gd name="T2" fmla="*/ 10 w 26"/>
                  <a:gd name="T3" fmla="*/ 31 h 32"/>
                  <a:gd name="T4" fmla="*/ 1 w 26"/>
                  <a:gd name="T5" fmla="*/ 17 h 32"/>
                  <a:gd name="T6" fmla="*/ 2 w 26"/>
                  <a:gd name="T7" fmla="*/ 14 h 32"/>
                  <a:gd name="T8" fmla="*/ 16 w 26"/>
                  <a:gd name="T9" fmla="*/ 1 h 32"/>
                  <a:gd name="T10" fmla="*/ 25 w 26"/>
                  <a:gd name="T11" fmla="*/ 18 h 32"/>
                  <a:gd name="T12" fmla="*/ 24 w 26"/>
                  <a:gd name="T13" fmla="*/ 23 h 32"/>
                  <a:gd name="T14" fmla="*/ 12 w 26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2">
                    <a:moveTo>
                      <a:pt x="12" y="32"/>
                    </a:moveTo>
                    <a:cubicBezTo>
                      <a:pt x="12" y="32"/>
                      <a:pt x="11" y="32"/>
                      <a:pt x="10" y="31"/>
                    </a:cubicBezTo>
                    <a:cubicBezTo>
                      <a:pt x="4" y="30"/>
                      <a:pt x="0" y="23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7"/>
                      <a:pt x="10" y="0"/>
                      <a:pt x="16" y="1"/>
                    </a:cubicBezTo>
                    <a:cubicBezTo>
                      <a:pt x="23" y="3"/>
                      <a:pt x="26" y="12"/>
                      <a:pt x="25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9"/>
                      <a:pt x="18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9"/>
              <p:cNvSpPr>
                <a:spLocks/>
              </p:cNvSpPr>
              <p:nvPr/>
            </p:nvSpPr>
            <p:spPr bwMode="auto">
              <a:xfrm>
                <a:off x="6973" y="649"/>
                <a:ext cx="74" cy="89"/>
              </a:xfrm>
              <a:custGeom>
                <a:avLst/>
                <a:gdLst>
                  <a:gd name="T0" fmla="*/ 13 w 31"/>
                  <a:gd name="T1" fmla="*/ 37 h 37"/>
                  <a:gd name="T2" fmla="*/ 8 w 31"/>
                  <a:gd name="T3" fmla="*/ 36 h 37"/>
                  <a:gd name="T4" fmla="*/ 3 w 31"/>
                  <a:gd name="T5" fmla="*/ 19 h 37"/>
                  <a:gd name="T6" fmla="*/ 9 w 31"/>
                  <a:gd name="T7" fmla="*/ 10 h 37"/>
                  <a:gd name="T8" fmla="*/ 25 w 31"/>
                  <a:gd name="T9" fmla="*/ 3 h 37"/>
                  <a:gd name="T10" fmla="*/ 28 w 31"/>
                  <a:gd name="T11" fmla="*/ 21 h 37"/>
                  <a:gd name="T12" fmla="*/ 23 w 31"/>
                  <a:gd name="T13" fmla="*/ 30 h 37"/>
                  <a:gd name="T14" fmla="*/ 13 w 31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7">
                    <a:moveTo>
                      <a:pt x="13" y="37"/>
                    </a:moveTo>
                    <a:cubicBezTo>
                      <a:pt x="11" y="37"/>
                      <a:pt x="10" y="37"/>
                      <a:pt x="8" y="36"/>
                    </a:cubicBezTo>
                    <a:cubicBezTo>
                      <a:pt x="2" y="32"/>
                      <a:pt x="0" y="24"/>
                      <a:pt x="3" y="1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" y="4"/>
                      <a:pt x="20" y="0"/>
                      <a:pt x="25" y="3"/>
                    </a:cubicBezTo>
                    <a:cubicBezTo>
                      <a:pt x="31" y="7"/>
                      <a:pt x="30" y="15"/>
                      <a:pt x="28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5"/>
                      <a:pt x="17" y="37"/>
                      <a:pt x="1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7038" y="680"/>
                <a:ext cx="79" cy="91"/>
              </a:xfrm>
              <a:custGeom>
                <a:avLst/>
                <a:gdLst>
                  <a:gd name="T0" fmla="*/ 13 w 33"/>
                  <a:gd name="T1" fmla="*/ 38 h 38"/>
                  <a:gd name="T2" fmla="*/ 8 w 33"/>
                  <a:gd name="T3" fmla="*/ 36 h 38"/>
                  <a:gd name="T4" fmla="*/ 4 w 33"/>
                  <a:gd name="T5" fmla="*/ 19 h 38"/>
                  <a:gd name="T6" fmla="*/ 11 w 33"/>
                  <a:gd name="T7" fmla="*/ 8 h 38"/>
                  <a:gd name="T8" fmla="*/ 27 w 33"/>
                  <a:gd name="T9" fmla="*/ 4 h 38"/>
                  <a:gd name="T10" fmla="*/ 28 w 33"/>
                  <a:gd name="T11" fmla="*/ 24 h 38"/>
                  <a:gd name="T12" fmla="*/ 25 w 33"/>
                  <a:gd name="T13" fmla="*/ 32 h 38"/>
                  <a:gd name="T14" fmla="*/ 13 w 3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8">
                    <a:moveTo>
                      <a:pt x="13" y="38"/>
                    </a:moveTo>
                    <a:cubicBezTo>
                      <a:pt x="12" y="37"/>
                      <a:pt x="10" y="37"/>
                      <a:pt x="8" y="36"/>
                    </a:cubicBezTo>
                    <a:cubicBezTo>
                      <a:pt x="2" y="32"/>
                      <a:pt x="0" y="25"/>
                      <a:pt x="4" y="1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5" y="3"/>
                      <a:pt x="21" y="0"/>
                      <a:pt x="27" y="4"/>
                    </a:cubicBezTo>
                    <a:cubicBezTo>
                      <a:pt x="33" y="7"/>
                      <a:pt x="31" y="17"/>
                      <a:pt x="28" y="2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8" y="38"/>
                      <a:pt x="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75" tIns="30788" rIns="61575" bIns="30788" numCol="1" anchor="t" anchorCtr="0" compatLnSpc="1">
                <a:prstTxWarp prst="textNoShape">
                  <a:avLst/>
                </a:prstTxWarp>
              </a:bodyPr>
              <a:lstStyle/>
              <a:p>
                <a:pPr defTabSz="390788"/>
                <a:endParaRPr lang="en-AU" sz="13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539552" y="1628800"/>
            <a:ext cx="7848872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21F6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six key building blocks of the future system…</a:t>
            </a:r>
          </a:p>
          <a:p>
            <a:endParaRPr lang="en-NZ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7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latin typeface="+mj-lt"/>
              </a:rPr>
              <a:t>Child-Centred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>
                <a:latin typeface="+mn-lt"/>
              </a:rPr>
              <a:t>Six objectives for a child-centred system: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Ensuring that children have the earliest opportunity for a loving and stable family.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Addressing the full range of needs for each child.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Preventing victimisation of children.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Helping children to heal and recover.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Supporting children to become flourishing adults.</a:t>
            </a:r>
          </a:p>
          <a:p>
            <a:pPr>
              <a:spcBef>
                <a:spcPts val="1000"/>
              </a:spcBef>
            </a:pPr>
            <a:r>
              <a:rPr lang="en-NZ" sz="2400" dirty="0">
                <a:latin typeface="+mn-lt"/>
              </a:rPr>
              <a:t>Helping children and young people to take responsibility for their actions and live crime-free lives.</a:t>
            </a:r>
          </a:p>
        </p:txBody>
      </p:sp>
    </p:spTree>
    <p:extLst>
      <p:ext uri="{BB962C8B-B14F-4D97-AF65-F5344CB8AC3E}">
        <p14:creationId xmlns:p14="http://schemas.microsoft.com/office/powerpoint/2010/main" val="25084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NZ" sz="4000" b="1" dirty="0">
                <a:latin typeface="+mj-lt"/>
              </a:rPr>
              <a:t>Care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600" dirty="0">
                <a:latin typeface="+mn-lt"/>
              </a:rPr>
              <a:t>Children need a loving stable family usually with their birth family</a:t>
            </a:r>
          </a:p>
          <a:p>
            <a:r>
              <a:rPr lang="en-NZ" sz="2600" dirty="0">
                <a:latin typeface="+mn-lt"/>
              </a:rPr>
              <a:t>Early decisions about their care need to be made</a:t>
            </a:r>
          </a:p>
          <a:p>
            <a:r>
              <a:rPr lang="en-NZ" sz="2600" dirty="0">
                <a:latin typeface="+mn-lt"/>
              </a:rPr>
              <a:t>A planned and supported approach to care placements </a:t>
            </a:r>
          </a:p>
          <a:p>
            <a:r>
              <a:rPr lang="en-NZ" sz="2600" dirty="0">
                <a:latin typeface="+mn-lt"/>
              </a:rPr>
              <a:t>A larger and more diverse pool of caregivers and caregivers families</a:t>
            </a:r>
          </a:p>
          <a:p>
            <a:r>
              <a:rPr lang="en-NZ" sz="2600" dirty="0">
                <a:latin typeface="+mn-lt"/>
              </a:rPr>
              <a:t>Trusting caregivers as leading participants when key decisions are made for the child</a:t>
            </a:r>
          </a:p>
        </p:txBody>
      </p:sp>
    </p:spTree>
    <p:extLst>
      <p:ext uri="{BB962C8B-B14F-4D97-AF65-F5344CB8AC3E}">
        <p14:creationId xmlns:p14="http://schemas.microsoft.com/office/powerpoint/2010/main" val="54844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en-NZ" b="1" dirty="0">
                <a:latin typeface="+mj-lt"/>
              </a:rPr>
              <a:t>New Ministry</a:t>
            </a:r>
            <a:endParaRPr lang="en-NZ" sz="4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sz="2600" dirty="0">
                <a:latin typeface="+mn-lt"/>
              </a:rPr>
              <a:t>The Ministry for Vulnerable Children – </a:t>
            </a:r>
            <a:r>
              <a:rPr lang="en-NZ" sz="2600" dirty="0" err="1">
                <a:latin typeface="+mn-lt"/>
              </a:rPr>
              <a:t>Oranga</a:t>
            </a:r>
            <a:r>
              <a:rPr lang="en-NZ" sz="2600" dirty="0">
                <a:latin typeface="+mn-lt"/>
              </a:rPr>
              <a:t> </a:t>
            </a:r>
            <a:r>
              <a:rPr lang="en-NZ" sz="2600" dirty="0" err="1">
                <a:latin typeface="+mn-lt"/>
              </a:rPr>
              <a:t>Tamariki</a:t>
            </a:r>
            <a:r>
              <a:rPr lang="en-NZ" sz="2600" dirty="0">
                <a:latin typeface="+mn-lt"/>
              </a:rPr>
              <a:t> comes into effect on 1 April 2017. </a:t>
            </a:r>
          </a:p>
          <a:p>
            <a:r>
              <a:rPr lang="en-NZ" sz="2600" dirty="0">
                <a:latin typeface="+mn-lt"/>
              </a:rPr>
              <a:t>Stand alone agency, that will incorporate Child, Youth and Family, Community Investment, and the Children’s Action Plan. </a:t>
            </a:r>
          </a:p>
          <a:p>
            <a:r>
              <a:rPr lang="en-NZ" sz="2600" dirty="0">
                <a:latin typeface="+mn-lt"/>
              </a:rPr>
              <a:t>The new ministry:</a:t>
            </a:r>
          </a:p>
          <a:p>
            <a:pPr lvl="1"/>
            <a:r>
              <a:rPr lang="en-NZ" sz="2600" dirty="0">
                <a:latin typeface="+mn-lt"/>
              </a:rPr>
              <a:t>signals a whole of sector approach</a:t>
            </a:r>
          </a:p>
          <a:p>
            <a:pPr lvl="1"/>
            <a:r>
              <a:rPr lang="en-NZ" sz="2600" dirty="0">
                <a:latin typeface="+mn-lt"/>
              </a:rPr>
              <a:t>provides a single point of accountability</a:t>
            </a:r>
          </a:p>
          <a:p>
            <a:pPr lvl="1"/>
            <a:r>
              <a:rPr lang="en-NZ" sz="2600" dirty="0">
                <a:latin typeface="+mn-lt"/>
              </a:rPr>
              <a:t>has a broader remit, including prevention as a core area of focus</a:t>
            </a:r>
          </a:p>
          <a:p>
            <a:r>
              <a:rPr lang="en-NZ" sz="2600" dirty="0">
                <a:latin typeface="+mn-lt"/>
              </a:rPr>
              <a:t>The inaugural CE, </a:t>
            </a:r>
            <a:r>
              <a:rPr lang="en-NZ" sz="2600" dirty="0" err="1">
                <a:latin typeface="+mn-lt"/>
              </a:rPr>
              <a:t>Gráinne</a:t>
            </a:r>
            <a:r>
              <a:rPr lang="en-NZ" sz="2600" dirty="0">
                <a:latin typeface="+mn-lt"/>
              </a:rPr>
              <a:t> Moss came on board on 5 Sept 2016.</a:t>
            </a:r>
          </a:p>
        </p:txBody>
      </p:sp>
    </p:spTree>
    <p:extLst>
      <p:ext uri="{BB962C8B-B14F-4D97-AF65-F5344CB8AC3E}">
        <p14:creationId xmlns:p14="http://schemas.microsoft.com/office/powerpoint/2010/main" val="5484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+mn-lt"/>
              </a:rPr>
              <a:t>Key amendments to the CYP&amp;F Act</a:t>
            </a:r>
            <a:endParaRPr lang="en-N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102" lvl="1" indent="-342102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Ensuring the safety of subsequent children</a:t>
            </a:r>
          </a:p>
          <a:p>
            <a:pPr marL="342102" lvl="1" indent="-342102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Permanent caregiver support:</a:t>
            </a:r>
          </a:p>
          <a:p>
            <a:pPr marL="809625" lvl="2" indent="-446088">
              <a:spcBef>
                <a:spcPts val="1200"/>
              </a:spcBef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Special guardianship</a:t>
            </a:r>
          </a:p>
          <a:p>
            <a:pPr marL="809625" lvl="2" indent="-446088">
              <a:spcBef>
                <a:spcPts val="1200"/>
              </a:spcBef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Financial and other assistance for permanent caregivers</a:t>
            </a:r>
          </a:p>
          <a:p>
            <a:pPr marL="342102" lvl="1" indent="-342102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Assisting care-leavers to achieve independence</a:t>
            </a:r>
          </a:p>
          <a:p>
            <a:pPr marL="342102" lvl="1" indent="-342102">
              <a:spcBef>
                <a:spcPts val="12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Family group conferences, c</a:t>
            </a:r>
            <a:r>
              <a:rPr lang="en-N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ourt plans and reports</a:t>
            </a:r>
          </a:p>
        </p:txBody>
      </p:sp>
    </p:spTree>
    <p:extLst>
      <p:ext uri="{BB962C8B-B14F-4D97-AF65-F5344CB8AC3E}">
        <p14:creationId xmlns:p14="http://schemas.microsoft.com/office/powerpoint/2010/main" val="42531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3663" lvl="1" algn="ctr" defTabSz="912273" rtl="0">
              <a:spcBef>
                <a:spcPct val="0"/>
              </a:spcBef>
            </a:pPr>
            <a:r>
              <a:rPr lang="en-NZ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Ensuring the safety of subsequent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0">
              <a:buNone/>
            </a:pPr>
            <a:endParaRPr lang="en-NZ" sz="1400" dirty="0"/>
          </a:p>
          <a:p>
            <a:pPr marL="0" indent="0">
              <a:buNone/>
            </a:pPr>
            <a:endParaRPr lang="en-NZ" sz="11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0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83568" y="1844823"/>
            <a:ext cx="7776864" cy="4032449"/>
          </a:xfrm>
          <a:prstGeom prst="rect">
            <a:avLst/>
          </a:prstGeom>
        </p:spPr>
        <p:txBody>
          <a:bodyPr vert="horz" lIns="91227" tIns="45612" rIns="91227" bIns="45612" rtlCol="0">
            <a:normAutofit/>
          </a:bodyPr>
          <a:lstStyle>
            <a:lvl1pPr marL="342102" indent="-342102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1222" indent="-285085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0343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596476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2613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08752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883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024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160" indent="-228068" algn="l" defTabSz="9122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Child, Youth and Family has new obligations in cases involving people who have previously:</a:t>
            </a:r>
          </a:p>
          <a:p>
            <a:pPr marL="342102" lvl="1" indent="-342102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+mn-lt"/>
                <a:cs typeface="Arial" panose="020B0604020202020204" pitchFamily="34" charset="0"/>
              </a:rPr>
              <a:t>had a child or young person removed due to abuse or neglect and who have no realistic possibility of caring for that child or young person again, or </a:t>
            </a:r>
          </a:p>
          <a:p>
            <a:pPr marL="342102" lvl="1" indent="-342102"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dirty="0">
                <a:latin typeface="+mn-lt"/>
                <a:cs typeface="Arial" panose="020B0604020202020204" pitchFamily="34" charset="0"/>
              </a:rPr>
              <a:t>been convicted of the murder, manslaughter or infanticide of a child or young person in their care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and who go on to parent another child.</a:t>
            </a:r>
          </a:p>
        </p:txBody>
      </p:sp>
    </p:spTree>
    <p:extLst>
      <p:ext uri="{BB962C8B-B14F-4D97-AF65-F5344CB8AC3E}">
        <p14:creationId xmlns:p14="http://schemas.microsoft.com/office/powerpoint/2010/main" val="123914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+mj-lt"/>
              </a:rPr>
              <a:t>Subsequent Children - New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We are </a:t>
            </a:r>
            <a:r>
              <a:rPr lang="en-NZ" sz="2400" b="1" dirty="0">
                <a:latin typeface="+mn-lt"/>
                <a:cs typeface="Arial" panose="020B0604020202020204" pitchFamily="34" charset="0"/>
              </a:rPr>
              <a:t>required</a:t>
            </a:r>
            <a:r>
              <a:rPr lang="en-NZ" sz="2400" dirty="0">
                <a:latin typeface="+mn-lt"/>
                <a:cs typeface="Arial" panose="020B0604020202020204" pitchFamily="34" charset="0"/>
              </a:rPr>
              <a:t> to assess parents who meet these criteria and have, or are likely to have, their subsequent child (under age 14) in their care</a:t>
            </a:r>
          </a:p>
          <a:p>
            <a:pPr>
              <a:spcBef>
                <a:spcPts val="6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The assessment’s focus is on whether we think they will inflict, or allow to be inflicted, the kind of harm the previous child or young person experienced</a:t>
            </a:r>
          </a:p>
          <a:p>
            <a:pPr>
              <a:spcBef>
                <a:spcPts val="6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We </a:t>
            </a:r>
            <a:r>
              <a:rPr lang="en-NZ" sz="2400" b="1" dirty="0">
                <a:latin typeface="+mn-lt"/>
                <a:cs typeface="Arial" panose="020B0604020202020204" pitchFamily="34" charset="0"/>
              </a:rPr>
              <a:t>must</a:t>
            </a:r>
            <a:r>
              <a:rPr lang="en-NZ" sz="2400" dirty="0">
                <a:latin typeface="+mn-lt"/>
                <a:cs typeface="Arial" panose="020B0604020202020204" pitchFamily="34" charset="0"/>
              </a:rPr>
              <a:t> apply to Court</a:t>
            </a:r>
          </a:p>
          <a:p>
            <a:pPr>
              <a:spcBef>
                <a:spcPts val="6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Court makes the determination</a:t>
            </a:r>
          </a:p>
          <a:p>
            <a:pPr>
              <a:spcBef>
                <a:spcPts val="600"/>
              </a:spcBef>
              <a:buClr>
                <a:srgbClr val="C44D15"/>
              </a:buClr>
              <a:buFont typeface="Arial" panose="020B0604020202020204" pitchFamily="34" charset="0"/>
              <a:buChar char="&gt;"/>
            </a:pPr>
            <a:r>
              <a:rPr lang="en-NZ" sz="2400" dirty="0">
                <a:latin typeface="+mn-lt"/>
                <a:cs typeface="Arial" panose="020B0604020202020204" pitchFamily="34" charset="0"/>
              </a:rPr>
              <a:t>Other concerns can be assessed concurrently -</a:t>
            </a:r>
          </a:p>
          <a:p>
            <a:pPr marL="363538" lvl="1" indent="0">
              <a:spcBef>
                <a:spcPts val="200"/>
              </a:spcBef>
              <a:buClr>
                <a:srgbClr val="C44D15"/>
              </a:buClr>
              <a:buNone/>
            </a:pPr>
            <a:r>
              <a:rPr lang="en-NZ" dirty="0">
                <a:latin typeface="+mn-lt"/>
                <a:cs typeface="Arial" panose="020B0604020202020204" pitchFamily="34" charset="0"/>
              </a:rPr>
              <a:t>the usual process applies.</a:t>
            </a:r>
          </a:p>
        </p:txBody>
      </p:sp>
    </p:spTree>
    <p:extLst>
      <p:ext uri="{BB962C8B-B14F-4D97-AF65-F5344CB8AC3E}">
        <p14:creationId xmlns:p14="http://schemas.microsoft.com/office/powerpoint/2010/main" val="4892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What permanent caregivers told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You need support to be available when you need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You need expert people to offer advice and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You want to be able to access a range of support services in your locality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You want to understand what supports you're able to 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You want the supports to be fair and consistent around the country.</a:t>
            </a:r>
          </a:p>
        </p:txBody>
      </p:sp>
    </p:spTree>
    <p:extLst>
      <p:ext uri="{BB962C8B-B14F-4D97-AF65-F5344CB8AC3E}">
        <p14:creationId xmlns:p14="http://schemas.microsoft.com/office/powerpoint/2010/main" val="243831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NZ" sz="3200" b="1" dirty="0">
                <a:latin typeface="+mn-lt"/>
              </a:rPr>
              <a:t>Who can access  Permanent Caregiver Support?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91264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2400" dirty="0"/>
              <a:t>From 1 July 2016, a “permanent caregiver” will be legally defined as either:</a:t>
            </a:r>
          </a:p>
          <a:p>
            <a:pPr marL="714375">
              <a:spcBef>
                <a:spcPts val="0"/>
              </a:spcBef>
            </a:pPr>
            <a:r>
              <a:rPr lang="en-NZ" sz="2400" dirty="0"/>
              <a:t>a special guardian, or</a:t>
            </a:r>
          </a:p>
          <a:p>
            <a:pPr marL="714375"/>
            <a:r>
              <a:rPr lang="en-NZ" sz="2400" dirty="0"/>
              <a:t>a person who has obtained orders under the Care of Children Act in substitution for custody orders or a section 140 agreement under the Children, Young Persons, and Their Families Act. </a:t>
            </a:r>
          </a:p>
          <a:p>
            <a:pPr marL="372273" indent="0">
              <a:buNone/>
            </a:pPr>
            <a:r>
              <a:rPr lang="en-NZ" sz="2400" dirty="0"/>
              <a:t>*Caregivers who provide a permanent living arrangement with no legal orders after the discharge of our custody will be defined by CYF as a Permanent Caregiver.  </a:t>
            </a:r>
          </a:p>
          <a:p>
            <a:endParaRPr lang="en-NZ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  <a:noFill/>
        </p:spPr>
        <p:txBody>
          <a:bodyPr>
            <a:normAutofit/>
          </a:bodyPr>
          <a:lstStyle/>
          <a:p>
            <a:pPr marL="0" indent="0" algn="ctr"/>
            <a:r>
              <a:rPr lang="en-NZ" sz="3600" b="1" dirty="0">
                <a:latin typeface="+mn-lt"/>
              </a:rPr>
              <a:t>The Permanent Caregiver Support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40560"/>
          </a:xfrm>
        </p:spPr>
        <p:txBody>
          <a:bodyPr>
            <a:noAutofit/>
          </a:bodyPr>
          <a:lstStyle/>
          <a:p>
            <a:r>
              <a:rPr lang="en-NZ" sz="2400" dirty="0">
                <a:latin typeface="+mn-lt"/>
              </a:rPr>
              <a:t>Payment of reasonable legal costs</a:t>
            </a:r>
          </a:p>
          <a:p>
            <a:r>
              <a:rPr lang="en-NZ" sz="2400" dirty="0">
                <a:latin typeface="+mn-lt"/>
                <a:cs typeface="Calibri" panose="020F0502020204030204" pitchFamily="34" charset="0"/>
              </a:rPr>
              <a:t>A $2,500 upfront payment (and baby starter package where applicable)</a:t>
            </a:r>
          </a:p>
          <a:p>
            <a:r>
              <a:rPr lang="en-NZ" sz="2400" dirty="0">
                <a:latin typeface="+mn-lt"/>
                <a:cs typeface="Calibri" panose="020F0502020204030204" pitchFamily="34" charset="0"/>
              </a:rPr>
              <a:t>Access to the National Caregiver Training Programme</a:t>
            </a:r>
          </a:p>
          <a:p>
            <a:r>
              <a:rPr lang="en-NZ" sz="2400" dirty="0">
                <a:latin typeface="+mn-lt"/>
              </a:rPr>
              <a:t>Financial support from Work and Income</a:t>
            </a:r>
          </a:p>
          <a:p>
            <a:r>
              <a:rPr lang="en-NZ" sz="2400" dirty="0">
                <a:latin typeface="+mn-lt"/>
              </a:rPr>
              <a:t>Individualised and needs led support plan for up to the first 12 months</a:t>
            </a:r>
          </a:p>
          <a:p>
            <a:r>
              <a:rPr lang="en-NZ" sz="2400" dirty="0">
                <a:latin typeface="+mn-lt"/>
              </a:rPr>
              <a:t>Referral to the Permanent Caregiver Support Service </a:t>
            </a:r>
          </a:p>
          <a:p>
            <a:r>
              <a:rPr lang="en-NZ" sz="2400" dirty="0">
                <a:latin typeface="+mn-lt"/>
              </a:rPr>
              <a:t>Ability to comeback &amp; access financial &amp; other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400" dirty="0">
                <a:latin typeface="+mn-lt"/>
              </a:rPr>
              <a:t>     assistance (under s388A CYP&amp;F Act) for future needs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400" dirty="0">
                <a:latin typeface="+mn-lt"/>
              </a:rPr>
              <a:t>     up until the mokopuna reaches 17 years old</a:t>
            </a:r>
          </a:p>
          <a:p>
            <a:pPr marL="0" indent="0">
              <a:buNone/>
            </a:pPr>
            <a:endParaRPr lang="en-NZ" sz="2000" b="1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32086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  <a:noFill/>
        </p:spPr>
        <p:txBody>
          <a:bodyPr>
            <a:noAutofit/>
          </a:bodyPr>
          <a:lstStyle/>
          <a:p>
            <a:pPr algn="ctr"/>
            <a:r>
              <a:rPr lang="en-NZ" sz="3600" b="1" dirty="0">
                <a:latin typeface="+mn-lt"/>
              </a:rPr>
              <a:t>Permanent Caregivers - Future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>
                <a:latin typeface="+mn-lt"/>
              </a:rPr>
              <a:t>The criteria for making decisions regarding future support needs are in Section 388A(2)  of The CYP&amp;F Act.  Section 388A obliges the CE to ensure the provision of financial and other assistance to permanent caregivers of mokopuna that:</a:t>
            </a:r>
          </a:p>
          <a:p>
            <a:pPr marL="0" indent="0">
              <a:buNone/>
            </a:pPr>
            <a:endParaRPr lang="en-NZ" sz="2000" dirty="0">
              <a:latin typeface="+mn-lt"/>
            </a:endParaRPr>
          </a:p>
          <a:p>
            <a:r>
              <a:rPr lang="en-NZ" sz="2000" dirty="0">
                <a:latin typeface="+mn-lt"/>
              </a:rPr>
              <a:t>arises as a result of the child’s care and protection needs, or as a result of extraordinary health, education or developmental needs </a:t>
            </a:r>
            <a:r>
              <a:rPr lang="en-NZ" sz="2000" b="1" dirty="0">
                <a:latin typeface="+mn-lt"/>
              </a:rPr>
              <a:t>and</a:t>
            </a:r>
          </a:p>
          <a:p>
            <a:r>
              <a:rPr lang="en-NZ" sz="2000" dirty="0">
                <a:latin typeface="+mn-lt"/>
              </a:rPr>
              <a:t>is more than what is reasonable to expect the caregiver to fund </a:t>
            </a:r>
            <a:r>
              <a:rPr lang="en-NZ" sz="2000" b="1" dirty="0">
                <a:latin typeface="+mn-lt"/>
              </a:rPr>
              <a:t>and</a:t>
            </a:r>
          </a:p>
          <a:p>
            <a:r>
              <a:rPr lang="en-NZ" sz="2000" dirty="0">
                <a:latin typeface="+mn-lt"/>
              </a:rPr>
              <a:t>cannot be met by existing sources of support and is unlikely to be provided otherwise </a:t>
            </a:r>
            <a:r>
              <a:rPr lang="en-NZ" sz="2000" b="1" dirty="0">
                <a:latin typeface="+mn-lt"/>
              </a:rPr>
              <a:t>and</a:t>
            </a:r>
          </a:p>
          <a:p>
            <a:r>
              <a:rPr lang="en-NZ" sz="2000" dirty="0">
                <a:latin typeface="+mn-lt"/>
              </a:rPr>
              <a:t>is reasonable to be provided by the CE </a:t>
            </a:r>
            <a:r>
              <a:rPr lang="en-NZ" sz="2000" b="1" dirty="0">
                <a:latin typeface="+mn-lt"/>
              </a:rPr>
              <a:t>and</a:t>
            </a:r>
          </a:p>
          <a:p>
            <a:pPr>
              <a:spcBef>
                <a:spcPts val="0"/>
              </a:spcBef>
            </a:pPr>
            <a:r>
              <a:rPr lang="en-NZ" sz="2000" dirty="0">
                <a:latin typeface="+mn-lt"/>
              </a:rPr>
              <a:t>the provision of assistance is consistent with any general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000" dirty="0">
                <a:latin typeface="+mn-lt"/>
              </a:rPr>
              <a:t>      special directions given to the CE in writing by the Minister.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06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+mn-lt"/>
              </a:rPr>
              <a:t>Permanent Care - Legal arrangements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34076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dirty="0"/>
          </a:p>
          <a:p>
            <a:r>
              <a:rPr lang="en-NZ" sz="2800" dirty="0"/>
              <a:t>There are new legal options available to you:</a:t>
            </a:r>
          </a:p>
          <a:p>
            <a:endParaRPr lang="en-N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Get independent legal advice in considering legal options to secure permanency</a:t>
            </a:r>
          </a:p>
          <a:p>
            <a:endParaRPr lang="en-N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We will explain what should be considered in choosing between different guardianship arrangements under </a:t>
            </a:r>
            <a:r>
              <a:rPr lang="en-NZ" sz="2800" dirty="0" err="1"/>
              <a:t>CoCA</a:t>
            </a:r>
            <a:r>
              <a:rPr lang="en-NZ" sz="2800" dirty="0"/>
              <a:t> and Special Guardianship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4543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9633</TotalTime>
  <Words>1297</Words>
  <Application>Microsoft Office PowerPoint</Application>
  <PresentationFormat>On-screen Show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Century Gothic</vt:lpstr>
      <vt:lpstr>Georgia</vt:lpstr>
      <vt:lpstr>Verdana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3_Office Theme</vt:lpstr>
      <vt:lpstr>9_Office Theme</vt:lpstr>
      <vt:lpstr>11_Office Theme</vt:lpstr>
      <vt:lpstr>12_Office Theme</vt:lpstr>
      <vt:lpstr>10_Office Theme</vt:lpstr>
      <vt:lpstr>14_Office Theme</vt:lpstr>
      <vt:lpstr>15_Office Theme</vt:lpstr>
      <vt:lpstr>16_Office Theme</vt:lpstr>
      <vt:lpstr>17_Office Theme</vt:lpstr>
      <vt:lpstr>PowerPoint Presentation</vt:lpstr>
      <vt:lpstr>Key amendments to the CYP&amp;F Act</vt:lpstr>
      <vt:lpstr>Ensuring the safety of subsequent children</vt:lpstr>
      <vt:lpstr>Subsequent Children - New Obligations</vt:lpstr>
      <vt:lpstr>What permanent caregivers told us</vt:lpstr>
      <vt:lpstr>Who can access  Permanent Caregiver Support?</vt:lpstr>
      <vt:lpstr>The Permanent Caregiver Support Package</vt:lpstr>
      <vt:lpstr>Permanent Caregivers - Future Needs </vt:lpstr>
      <vt:lpstr>Permanent Care - Legal arrangements</vt:lpstr>
      <vt:lpstr>Special Guardianship Order</vt:lpstr>
      <vt:lpstr>Assisting Care Leavers to Achieve Independence</vt:lpstr>
      <vt:lpstr>Planning for the Transition from Care The Plan for Independence</vt:lpstr>
      <vt:lpstr>Advice and Assistance Post Care</vt:lpstr>
      <vt:lpstr>FGC, Court Plans and Reports</vt:lpstr>
      <vt:lpstr>Investing in Children Programme</vt:lpstr>
      <vt:lpstr>PowerPoint Presentation</vt:lpstr>
      <vt:lpstr>Child-Centred System</vt:lpstr>
      <vt:lpstr>Care Support</vt:lpstr>
      <vt:lpstr>New Ministry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Norton</dc:creator>
  <cp:lastModifiedBy>Katie Bundle</cp:lastModifiedBy>
  <cp:revision>392</cp:revision>
  <cp:lastPrinted>2016-05-24T00:41:52Z</cp:lastPrinted>
  <dcterms:created xsi:type="dcterms:W3CDTF">2015-07-07T22:10:59Z</dcterms:created>
  <dcterms:modified xsi:type="dcterms:W3CDTF">2016-09-06T04:57:38Z</dcterms:modified>
</cp:coreProperties>
</file>